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msterdam Three" panose="020B0604020202020204" charset="0"/>
      <p:regular r:id="rId18"/>
    </p:embeddedFont>
    <p:embeddedFont>
      <p:font typeface="Garet Ultra-Bold" panose="020B0604020202020204" charset="0"/>
      <p:regular r:id="rId19"/>
    </p:embeddedFont>
    <p:embeddedFont>
      <p:font typeface="League Spartan" panose="020B0604020202020204" charset="0"/>
      <p:regular r:id="rId20"/>
    </p:embeddedFont>
    <p:embeddedFont>
      <p:font typeface="Montserrat" panose="00000500000000000000" pitchFamily="2" charset="0"/>
      <p:regular r:id="rId21"/>
    </p:embeddedFont>
    <p:embeddedFont>
      <p:font typeface="Montserrat Bold" panose="00000800000000000000" charset="0"/>
      <p:regular r:id="rId22"/>
    </p:embeddedFont>
    <p:embeddedFont>
      <p:font typeface="Montserrat Ultra-Bold" panose="020B0604020202020204" charset="0"/>
      <p:regular r:id="rId23"/>
    </p:embeddedFont>
    <p:embeddedFont>
      <p:font typeface="Montserrat Ultra-Bold Italics" panose="020B0604020202020204" charset="0"/>
      <p:regular r:id="rId24"/>
    </p:embeddedFont>
    <p:embeddedFont>
      <p:font typeface="Selima" panose="02000000000000000000"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0" y="7815280"/>
            <a:ext cx="3951877" cy="2471720"/>
          </a:xfrm>
          <a:custGeom>
            <a:avLst/>
            <a:gdLst/>
            <a:ahLst/>
            <a:cxnLst/>
            <a:rect l="l" t="t" r="r" b="b"/>
            <a:pathLst>
              <a:path w="3951877" h="2471720">
                <a:moveTo>
                  <a:pt x="0" y="0"/>
                </a:moveTo>
                <a:lnTo>
                  <a:pt x="3951877" y="0"/>
                </a:lnTo>
                <a:lnTo>
                  <a:pt x="3951877" y="2471720"/>
                </a:lnTo>
                <a:lnTo>
                  <a:pt x="0" y="24717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62236" y="6172200"/>
            <a:ext cx="3725764" cy="4114800"/>
          </a:xfrm>
          <a:custGeom>
            <a:avLst/>
            <a:gdLst/>
            <a:ahLst/>
            <a:cxnLst/>
            <a:rect l="l" t="t" r="r" b="b"/>
            <a:pathLst>
              <a:path w="3725764" h="4114800">
                <a:moveTo>
                  <a:pt x="0" y="0"/>
                </a:moveTo>
                <a:lnTo>
                  <a:pt x="3725764" y="0"/>
                </a:lnTo>
                <a:lnTo>
                  <a:pt x="372576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624508" y="2727635"/>
            <a:ext cx="9038984" cy="2059442"/>
          </a:xfrm>
          <a:prstGeom prst="rect">
            <a:avLst/>
          </a:prstGeom>
        </p:spPr>
        <p:txBody>
          <a:bodyPr lIns="0" tIns="0" rIns="0" bIns="0" rtlCol="0" anchor="t">
            <a:spAutoFit/>
          </a:bodyPr>
          <a:lstStyle/>
          <a:p>
            <a:pPr algn="ctr">
              <a:lnSpc>
                <a:spcPts val="7987"/>
              </a:lnSpc>
            </a:pPr>
            <a:r>
              <a:rPr lang="en-US" sz="7607">
                <a:solidFill>
                  <a:srgbClr val="FFFFFF"/>
                </a:solidFill>
                <a:latin typeface="Garet Ultra-Bold"/>
                <a:ea typeface="Garet Ultra-Bold"/>
                <a:cs typeface="Garet Ultra-Bold"/>
                <a:sym typeface="Garet Ultra-Bold"/>
              </a:rPr>
              <a:t>JOB MARKET ANALYSIS</a:t>
            </a:r>
          </a:p>
        </p:txBody>
      </p:sp>
      <p:sp>
        <p:nvSpPr>
          <p:cNvPr id="6" name="TextBox 6"/>
          <p:cNvSpPr txBox="1"/>
          <p:nvPr/>
        </p:nvSpPr>
        <p:spPr>
          <a:xfrm>
            <a:off x="6863868" y="5835788"/>
            <a:ext cx="4560265" cy="542517"/>
          </a:xfrm>
          <a:prstGeom prst="rect">
            <a:avLst/>
          </a:prstGeom>
        </p:spPr>
        <p:txBody>
          <a:bodyPr lIns="0" tIns="0" rIns="0" bIns="0" rtlCol="0" anchor="t">
            <a:spAutoFit/>
          </a:bodyPr>
          <a:lstStyle/>
          <a:p>
            <a:pPr algn="ctr">
              <a:lnSpc>
                <a:spcPts val="4235"/>
              </a:lnSpc>
            </a:pPr>
            <a:r>
              <a:rPr lang="en-US" sz="3589">
                <a:solidFill>
                  <a:srgbClr val="FFFFFF"/>
                </a:solidFill>
                <a:latin typeface="Amsterdam Three"/>
                <a:ea typeface="Amsterdam Three"/>
                <a:cs typeface="Amsterdam Three"/>
                <a:sym typeface="Amsterdam Three"/>
              </a:rPr>
              <a:t>R.Bhanu Prasad</a:t>
            </a:r>
          </a:p>
        </p:txBody>
      </p:sp>
      <p:sp>
        <p:nvSpPr>
          <p:cNvPr id="7" name="TextBox 7"/>
          <p:cNvSpPr txBox="1"/>
          <p:nvPr/>
        </p:nvSpPr>
        <p:spPr>
          <a:xfrm>
            <a:off x="7420388" y="5158897"/>
            <a:ext cx="3447225" cy="257791"/>
          </a:xfrm>
          <a:prstGeom prst="rect">
            <a:avLst/>
          </a:prstGeom>
        </p:spPr>
        <p:txBody>
          <a:bodyPr lIns="0" tIns="0" rIns="0" bIns="0" rtlCol="0" anchor="t">
            <a:spAutoFit/>
          </a:bodyPr>
          <a:lstStyle/>
          <a:p>
            <a:pPr algn="ctr">
              <a:lnSpc>
                <a:spcPts val="2089"/>
              </a:lnSpc>
            </a:pPr>
            <a:r>
              <a:rPr lang="en-US" sz="1770">
                <a:solidFill>
                  <a:srgbClr val="FFFFFF"/>
                </a:solidFill>
                <a:latin typeface="Montserrat"/>
                <a:ea typeface="Montserrat"/>
                <a:cs typeface="Montserrat"/>
                <a:sym typeface="Montserrat"/>
              </a:rPr>
              <a:t>Presented by:</a:t>
            </a:r>
          </a:p>
        </p:txBody>
      </p:sp>
      <p:sp>
        <p:nvSpPr>
          <p:cNvPr id="8" name="TextBox 8"/>
          <p:cNvSpPr txBox="1"/>
          <p:nvPr/>
        </p:nvSpPr>
        <p:spPr>
          <a:xfrm>
            <a:off x="2673337" y="6854555"/>
            <a:ext cx="12941327" cy="553188"/>
          </a:xfrm>
          <a:prstGeom prst="rect">
            <a:avLst/>
          </a:prstGeom>
        </p:spPr>
        <p:txBody>
          <a:bodyPr lIns="0" tIns="0" rIns="0" bIns="0" rtlCol="0" anchor="t">
            <a:spAutoFit/>
          </a:bodyPr>
          <a:lstStyle/>
          <a:p>
            <a:pPr algn="ctr">
              <a:lnSpc>
                <a:spcPts val="4222"/>
              </a:lnSpc>
            </a:pPr>
            <a:r>
              <a:rPr lang="en-US" sz="4021">
                <a:solidFill>
                  <a:srgbClr val="FFFFFF"/>
                </a:solidFill>
                <a:latin typeface="Garet Ultra-Bold"/>
                <a:ea typeface="Garet Ultra-Bold"/>
                <a:cs typeface="Garet Ultra-Bold"/>
                <a:sym typeface="Garet Ultra-Bold"/>
              </a:rPr>
              <a:t> PROJECT ID - "  PTID-CDA-JUN-24-161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0438884" y="3189510"/>
            <a:ext cx="6581184" cy="4938712"/>
          </a:xfrm>
          <a:custGeom>
            <a:avLst/>
            <a:gdLst/>
            <a:ahLst/>
            <a:cxnLst/>
            <a:rect l="l" t="t" r="r" b="b"/>
            <a:pathLst>
              <a:path w="6581184" h="4938712">
                <a:moveTo>
                  <a:pt x="0" y="0"/>
                </a:moveTo>
                <a:lnTo>
                  <a:pt x="6581183" y="0"/>
                </a:lnTo>
                <a:lnTo>
                  <a:pt x="6581183" y="4938713"/>
                </a:lnTo>
                <a:lnTo>
                  <a:pt x="0" y="4938713"/>
                </a:lnTo>
                <a:lnTo>
                  <a:pt x="0" y="0"/>
                </a:lnTo>
                <a:close/>
              </a:path>
            </a:pathLst>
          </a:custGeom>
          <a:blipFill>
            <a:blip r:embed="rId2"/>
            <a:stretch>
              <a:fillRect r="-3444"/>
            </a:stretch>
          </a:blipFill>
        </p:spPr>
      </p:sp>
      <p:sp>
        <p:nvSpPr>
          <p:cNvPr id="3" name="Freeform 3"/>
          <p:cNvSpPr/>
          <p:nvPr/>
        </p:nvSpPr>
        <p:spPr>
          <a:xfrm>
            <a:off x="0" y="6331614"/>
            <a:ext cx="2551176" cy="4114800"/>
          </a:xfrm>
          <a:custGeom>
            <a:avLst/>
            <a:gdLst/>
            <a:ahLst/>
            <a:cxnLst/>
            <a:rect l="l" t="t" r="r" b="b"/>
            <a:pathLst>
              <a:path w="2551176" h="4114800">
                <a:moveTo>
                  <a:pt x="0" y="0"/>
                </a:moveTo>
                <a:lnTo>
                  <a:pt x="2551176" y="0"/>
                </a:lnTo>
                <a:lnTo>
                  <a:pt x="25511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3668429" y="1028700"/>
            <a:ext cx="10951142" cy="1010150"/>
            <a:chOff x="0" y="0"/>
            <a:chExt cx="14601523" cy="1346867"/>
          </a:xfrm>
        </p:grpSpPr>
        <p:sp>
          <p:nvSpPr>
            <p:cNvPr id="5" name="TextBox 5"/>
            <p:cNvSpPr txBox="1"/>
            <p:nvPr/>
          </p:nvSpPr>
          <p:spPr>
            <a:xfrm>
              <a:off x="0" y="883317"/>
              <a:ext cx="14601523" cy="463550"/>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6" name="TextBox 6"/>
            <p:cNvSpPr txBox="1"/>
            <p:nvPr/>
          </p:nvSpPr>
          <p:spPr>
            <a:xfrm>
              <a:off x="0" y="-38100"/>
              <a:ext cx="14601523"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TOP COMPANIES FOR JOB OPENINGS</a:t>
              </a:r>
            </a:p>
          </p:txBody>
        </p:sp>
      </p:grpSp>
      <p:sp>
        <p:nvSpPr>
          <p:cNvPr id="7" name="TextBox 7"/>
          <p:cNvSpPr txBox="1"/>
          <p:nvPr/>
        </p:nvSpPr>
        <p:spPr>
          <a:xfrm>
            <a:off x="1413605" y="3028691"/>
            <a:ext cx="8346031" cy="5308881"/>
          </a:xfrm>
          <a:prstGeom prst="rect">
            <a:avLst/>
          </a:prstGeom>
        </p:spPr>
        <p:txBody>
          <a:bodyPr lIns="0" tIns="0" rIns="0" bIns="0" rtlCol="0" anchor="t">
            <a:spAutoFit/>
          </a:bodyPr>
          <a:lstStyle/>
          <a:p>
            <a:pPr algn="l">
              <a:lnSpc>
                <a:spcPts val="3238"/>
              </a:lnSpc>
            </a:pPr>
            <a:r>
              <a:rPr lang="en-US" sz="2159" spc="43">
                <a:solidFill>
                  <a:srgbClr val="FFFFFF"/>
                </a:solidFill>
                <a:latin typeface="Montserrat Bold"/>
                <a:ea typeface="Montserrat Bold"/>
                <a:cs typeface="Montserrat Bold"/>
                <a:sym typeface="Montserrat Bold"/>
              </a:rPr>
              <a:t>Introduction:</a:t>
            </a:r>
          </a:p>
          <a:p>
            <a:pPr marL="466189" lvl="1" indent="-233094" algn="l">
              <a:lnSpc>
                <a:spcPts val="3238"/>
              </a:lnSpc>
              <a:buFont typeface="Arial"/>
              <a:buChar char="•"/>
            </a:pPr>
            <a:r>
              <a:rPr lang="en-US" sz="2159" spc="43">
                <a:solidFill>
                  <a:srgbClr val="FFFFFF"/>
                </a:solidFill>
                <a:latin typeface="Montserrat Bold"/>
                <a:ea typeface="Montserrat Bold"/>
                <a:cs typeface="Montserrat Bold"/>
                <a:sym typeface="Montserrat Bold"/>
              </a:rPr>
              <a:t>This slide identifies the companies with the highest number of job openings.</a:t>
            </a:r>
          </a:p>
          <a:p>
            <a:pPr algn="l">
              <a:lnSpc>
                <a:spcPts val="3238"/>
              </a:lnSpc>
            </a:pPr>
            <a:r>
              <a:rPr lang="en-US" sz="2159" spc="43">
                <a:solidFill>
                  <a:srgbClr val="FFFFFF"/>
                </a:solidFill>
                <a:latin typeface="Montserrat Bold"/>
                <a:ea typeface="Montserrat Bold"/>
                <a:cs typeface="Montserrat Bold"/>
                <a:sym typeface="Montserrat Bold"/>
              </a:rPr>
              <a:t>Key Observations:</a:t>
            </a:r>
          </a:p>
          <a:p>
            <a:pPr marL="466189" lvl="1" indent="-233094" algn="l">
              <a:lnSpc>
                <a:spcPts val="3238"/>
              </a:lnSpc>
              <a:buFont typeface="Arial"/>
              <a:buChar char="•"/>
            </a:pPr>
            <a:r>
              <a:rPr lang="en-US" sz="2159" spc="43">
                <a:solidFill>
                  <a:srgbClr val="FFFFFF"/>
                </a:solidFill>
                <a:latin typeface="Montserrat Bold"/>
                <a:ea typeface="Montserrat Bold"/>
                <a:cs typeface="Montserrat Bold"/>
                <a:sym typeface="Montserrat Bold"/>
              </a:rPr>
              <a:t>The pie chart shows companies like takeda Pharmaceuticals, MassMutual and Reynolds American leading in job openings.</a:t>
            </a:r>
          </a:p>
          <a:p>
            <a:pPr algn="l">
              <a:lnSpc>
                <a:spcPts val="3238"/>
              </a:lnSpc>
            </a:pPr>
            <a:r>
              <a:rPr lang="en-US" sz="2159" spc="43">
                <a:solidFill>
                  <a:srgbClr val="FFFFFF"/>
                </a:solidFill>
                <a:latin typeface="Montserrat Bold"/>
                <a:ea typeface="Montserrat Bold"/>
                <a:cs typeface="Montserrat Bold"/>
                <a:sym typeface="Montserrat Bold"/>
              </a:rPr>
              <a:t>Insights:</a:t>
            </a:r>
          </a:p>
          <a:p>
            <a:pPr marL="466189" lvl="1" indent="-233094" algn="l">
              <a:lnSpc>
                <a:spcPts val="3238"/>
              </a:lnSpc>
              <a:buFont typeface="Arial"/>
              <a:buChar char="•"/>
            </a:pPr>
            <a:r>
              <a:rPr lang="en-US" sz="2159" spc="43">
                <a:solidFill>
                  <a:srgbClr val="FFFFFF"/>
                </a:solidFill>
                <a:latin typeface="Montserrat Bold"/>
                <a:ea typeface="Montserrat Bold"/>
                <a:cs typeface="Montserrat Bold"/>
                <a:sym typeface="Montserrat Bold"/>
              </a:rPr>
              <a:t>These companies are likely expanding and investing in new talent.</a:t>
            </a:r>
          </a:p>
          <a:p>
            <a:pPr marL="466189" lvl="1" indent="-233094" algn="l">
              <a:lnSpc>
                <a:spcPts val="3238"/>
              </a:lnSpc>
              <a:buFont typeface="Arial"/>
              <a:buChar char="•"/>
            </a:pPr>
            <a:r>
              <a:rPr lang="en-US" sz="2159" spc="43">
                <a:solidFill>
                  <a:srgbClr val="FFFFFF"/>
                </a:solidFill>
                <a:latin typeface="Montserrat Bold"/>
                <a:ea typeface="Montserrat Bold"/>
                <a:cs typeface="Montserrat Bold"/>
                <a:sym typeface="Montserrat Bold"/>
              </a:rPr>
              <a:t>Job seekers can target these companies for potential employment opportunities.</a:t>
            </a:r>
          </a:p>
          <a:p>
            <a:pPr algn="l">
              <a:lnSpc>
                <a:spcPts val="3238"/>
              </a:lnSpc>
            </a:pPr>
            <a:endParaRPr lang="en-US" sz="2159" spc="43">
              <a:solidFill>
                <a:srgbClr val="FFFFFF"/>
              </a:solidFill>
              <a:latin typeface="Montserrat Bold"/>
              <a:ea typeface="Montserrat Bold"/>
              <a:cs typeface="Montserrat Bold"/>
              <a:sym typeface="Montserrat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0665180" y="2877879"/>
            <a:ext cx="6594120" cy="5209067"/>
          </a:xfrm>
          <a:custGeom>
            <a:avLst/>
            <a:gdLst/>
            <a:ahLst/>
            <a:cxnLst/>
            <a:rect l="l" t="t" r="r" b="b"/>
            <a:pathLst>
              <a:path w="6594120" h="5209067">
                <a:moveTo>
                  <a:pt x="0" y="0"/>
                </a:moveTo>
                <a:lnTo>
                  <a:pt x="6594120" y="0"/>
                </a:lnTo>
                <a:lnTo>
                  <a:pt x="6594120" y="5209068"/>
                </a:lnTo>
                <a:lnTo>
                  <a:pt x="0" y="5209068"/>
                </a:lnTo>
                <a:lnTo>
                  <a:pt x="0" y="0"/>
                </a:lnTo>
                <a:close/>
              </a:path>
            </a:pathLst>
          </a:custGeom>
          <a:blipFill>
            <a:blip r:embed="rId2"/>
            <a:stretch>
              <a:fillRect l="-2116"/>
            </a:stretch>
          </a:blipFill>
        </p:spPr>
      </p:sp>
      <p:sp>
        <p:nvSpPr>
          <p:cNvPr id="5" name="Freeform 5"/>
          <p:cNvSpPr/>
          <p:nvPr/>
        </p:nvSpPr>
        <p:spPr>
          <a:xfrm>
            <a:off x="836167" y="7596255"/>
            <a:ext cx="3093598" cy="2474879"/>
          </a:xfrm>
          <a:custGeom>
            <a:avLst/>
            <a:gdLst/>
            <a:ahLst/>
            <a:cxnLst/>
            <a:rect l="l" t="t" r="r" b="b"/>
            <a:pathLst>
              <a:path w="3093598" h="2474879">
                <a:moveTo>
                  <a:pt x="0" y="0"/>
                </a:moveTo>
                <a:lnTo>
                  <a:pt x="3093598" y="0"/>
                </a:lnTo>
                <a:lnTo>
                  <a:pt x="3093598" y="2474879"/>
                </a:lnTo>
                <a:lnTo>
                  <a:pt x="0" y="2474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3668429" y="1028644"/>
            <a:ext cx="10951142" cy="1010150"/>
            <a:chOff x="0" y="0"/>
            <a:chExt cx="14601523" cy="1346867"/>
          </a:xfrm>
        </p:grpSpPr>
        <p:sp>
          <p:nvSpPr>
            <p:cNvPr id="7" name="TextBox 7"/>
            <p:cNvSpPr txBox="1"/>
            <p:nvPr/>
          </p:nvSpPr>
          <p:spPr>
            <a:xfrm>
              <a:off x="0" y="883317"/>
              <a:ext cx="14601523" cy="463550"/>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8" name="TextBox 8"/>
            <p:cNvSpPr txBox="1"/>
            <p:nvPr/>
          </p:nvSpPr>
          <p:spPr>
            <a:xfrm>
              <a:off x="0" y="-38100"/>
              <a:ext cx="14601523"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SALARY FOR TOP JOB TITLES</a:t>
              </a:r>
            </a:p>
          </p:txBody>
        </p:sp>
      </p:grpSp>
      <p:sp>
        <p:nvSpPr>
          <p:cNvPr id="9" name="TextBox 9"/>
          <p:cNvSpPr txBox="1"/>
          <p:nvPr/>
        </p:nvSpPr>
        <p:spPr>
          <a:xfrm>
            <a:off x="1575194" y="3425301"/>
            <a:ext cx="8594731" cy="4170954"/>
          </a:xfrm>
          <a:prstGeom prst="rect">
            <a:avLst/>
          </a:prstGeom>
        </p:spPr>
        <p:txBody>
          <a:bodyPr lIns="0" tIns="0" rIns="0" bIns="0" rtlCol="0" anchor="t">
            <a:spAutoFit/>
          </a:bodyPr>
          <a:lstStyle/>
          <a:p>
            <a:pPr algn="l">
              <a:lnSpc>
                <a:spcPts val="3039"/>
              </a:lnSpc>
            </a:pPr>
            <a:r>
              <a:rPr lang="en-US" sz="2026" spc="40">
                <a:solidFill>
                  <a:srgbClr val="FFFFFF"/>
                </a:solidFill>
                <a:latin typeface="Montserrat Bold"/>
                <a:ea typeface="Montserrat Bold"/>
                <a:cs typeface="Montserrat Bold"/>
                <a:sym typeface="Montserrat Bold"/>
              </a:rPr>
              <a:t>Introduction:</a:t>
            </a:r>
          </a:p>
          <a:p>
            <a:pPr marL="437442" lvl="1" indent="-218721" algn="l">
              <a:lnSpc>
                <a:spcPts val="3039"/>
              </a:lnSpc>
              <a:buFont typeface="Arial"/>
              <a:buChar char="•"/>
            </a:pPr>
            <a:r>
              <a:rPr lang="en-US" sz="2026" spc="40">
                <a:solidFill>
                  <a:srgbClr val="FFFFFF"/>
                </a:solidFill>
                <a:latin typeface="Montserrat Bold"/>
                <a:ea typeface="Montserrat Bold"/>
                <a:cs typeface="Montserrat Bold"/>
                <a:sym typeface="Montserrat Bold"/>
              </a:rPr>
              <a:t>This slide showcases the job titles with the most job openings.</a:t>
            </a:r>
          </a:p>
          <a:p>
            <a:pPr algn="l">
              <a:lnSpc>
                <a:spcPts val="3039"/>
              </a:lnSpc>
            </a:pPr>
            <a:r>
              <a:rPr lang="en-US" sz="2026" spc="40">
                <a:solidFill>
                  <a:srgbClr val="FFFFFF"/>
                </a:solidFill>
                <a:latin typeface="Montserrat Bold"/>
                <a:ea typeface="Montserrat Bold"/>
                <a:cs typeface="Montserrat Bold"/>
                <a:sym typeface="Montserrat Bold"/>
              </a:rPr>
              <a:t>Key Observations:</a:t>
            </a:r>
          </a:p>
          <a:p>
            <a:pPr marL="437442" lvl="1" indent="-218721" algn="l">
              <a:lnSpc>
                <a:spcPts val="3039"/>
              </a:lnSpc>
              <a:buFont typeface="Arial"/>
              <a:buChar char="•"/>
            </a:pPr>
            <a:r>
              <a:rPr lang="en-US" sz="2026" spc="40">
                <a:solidFill>
                  <a:srgbClr val="FFFFFF"/>
                </a:solidFill>
                <a:latin typeface="Montserrat Bold"/>
                <a:ea typeface="Montserrat Bold"/>
                <a:cs typeface="Montserrat Bold"/>
                <a:sym typeface="Montserrat Bold"/>
              </a:rPr>
              <a:t>The bar chart reveals job titles such as Data Scientist and Software Engineer have the highest demand.</a:t>
            </a:r>
          </a:p>
          <a:p>
            <a:pPr algn="l">
              <a:lnSpc>
                <a:spcPts val="3039"/>
              </a:lnSpc>
            </a:pPr>
            <a:r>
              <a:rPr lang="en-US" sz="2026" spc="40">
                <a:solidFill>
                  <a:srgbClr val="FFFFFF"/>
                </a:solidFill>
                <a:latin typeface="Montserrat Bold"/>
                <a:ea typeface="Montserrat Bold"/>
                <a:cs typeface="Montserrat Bold"/>
                <a:sym typeface="Montserrat Bold"/>
              </a:rPr>
              <a:t>Insights:</a:t>
            </a:r>
          </a:p>
          <a:p>
            <a:pPr marL="437442" lvl="1" indent="-218721" algn="l">
              <a:lnSpc>
                <a:spcPts val="3039"/>
              </a:lnSpc>
              <a:buFont typeface="Arial"/>
              <a:buChar char="•"/>
            </a:pPr>
            <a:r>
              <a:rPr lang="en-US" sz="2026" spc="40">
                <a:solidFill>
                  <a:srgbClr val="FFFFFF"/>
                </a:solidFill>
                <a:latin typeface="Montserrat Bold"/>
                <a:ea typeface="Montserrat Bold"/>
                <a:cs typeface="Montserrat Bold"/>
                <a:sym typeface="Montserrat Bold"/>
              </a:rPr>
              <a:t>These roles are critical in today’s tech-driven job market.</a:t>
            </a:r>
          </a:p>
          <a:p>
            <a:pPr marL="437442" lvl="1" indent="-218721" algn="l">
              <a:lnSpc>
                <a:spcPts val="3039"/>
              </a:lnSpc>
              <a:buFont typeface="Arial"/>
              <a:buChar char="•"/>
            </a:pPr>
            <a:r>
              <a:rPr lang="en-US" sz="2026" spc="40">
                <a:solidFill>
                  <a:srgbClr val="FFFFFF"/>
                </a:solidFill>
                <a:latin typeface="Montserrat Bold"/>
                <a:ea typeface="Montserrat Bold"/>
                <a:cs typeface="Montserrat Bold"/>
                <a:sym typeface="Montserrat Bold"/>
              </a:rPr>
              <a:t>Job seekers with relevant skills should consider these high-demand job titles.</a:t>
            </a:r>
          </a:p>
          <a:p>
            <a:pPr algn="l">
              <a:lnSpc>
                <a:spcPts val="3039"/>
              </a:lnSpc>
            </a:pPr>
            <a:endParaRPr lang="en-US" sz="2026" spc="40">
              <a:solidFill>
                <a:srgbClr val="FFFFFF"/>
              </a:solidFill>
              <a:latin typeface="Montserrat Bold"/>
              <a:ea typeface="Montserrat Bold"/>
              <a:cs typeface="Montserrat Bold"/>
              <a:sym typeface="Montserrat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1810627" y="2909325"/>
            <a:ext cx="5314517" cy="4468351"/>
          </a:xfrm>
          <a:custGeom>
            <a:avLst/>
            <a:gdLst/>
            <a:ahLst/>
            <a:cxnLst/>
            <a:rect l="l" t="t" r="r" b="b"/>
            <a:pathLst>
              <a:path w="5314517" h="4468351">
                <a:moveTo>
                  <a:pt x="0" y="0"/>
                </a:moveTo>
                <a:lnTo>
                  <a:pt x="5314516" y="0"/>
                </a:lnTo>
                <a:lnTo>
                  <a:pt x="5314516" y="4468350"/>
                </a:lnTo>
                <a:lnTo>
                  <a:pt x="0" y="4468350"/>
                </a:lnTo>
                <a:lnTo>
                  <a:pt x="0" y="0"/>
                </a:lnTo>
                <a:close/>
              </a:path>
            </a:pathLst>
          </a:custGeom>
          <a:blipFill>
            <a:blip r:embed="rId2"/>
            <a:stretch>
              <a:fillRect/>
            </a:stretch>
          </a:blipFill>
        </p:spPr>
      </p:sp>
      <p:grpSp>
        <p:nvGrpSpPr>
          <p:cNvPr id="3" name="Group 3"/>
          <p:cNvGrpSpPr/>
          <p:nvPr/>
        </p:nvGrpSpPr>
        <p:grpSpPr>
          <a:xfrm>
            <a:off x="4433584" y="1058990"/>
            <a:ext cx="9420833" cy="1010150"/>
            <a:chOff x="0" y="0"/>
            <a:chExt cx="12561110" cy="1346867"/>
          </a:xfrm>
        </p:grpSpPr>
        <p:sp>
          <p:nvSpPr>
            <p:cNvPr id="4" name="TextBox 4"/>
            <p:cNvSpPr txBox="1"/>
            <p:nvPr/>
          </p:nvSpPr>
          <p:spPr>
            <a:xfrm>
              <a:off x="0" y="883317"/>
              <a:ext cx="12561110" cy="463550"/>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5" name="TextBox 5"/>
            <p:cNvSpPr txBox="1"/>
            <p:nvPr/>
          </p:nvSpPr>
          <p:spPr>
            <a:xfrm>
              <a:off x="0" y="-38100"/>
              <a:ext cx="12561110"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MOST POPULAR JOB TITLES</a:t>
              </a:r>
            </a:p>
          </p:txBody>
        </p:sp>
      </p:grpSp>
      <p:sp>
        <p:nvSpPr>
          <p:cNvPr id="6" name="TextBox 6"/>
          <p:cNvSpPr txBox="1"/>
          <p:nvPr/>
        </p:nvSpPr>
        <p:spPr>
          <a:xfrm>
            <a:off x="2252773" y="2861700"/>
            <a:ext cx="7401642" cy="4558189"/>
          </a:xfrm>
          <a:prstGeom prst="rect">
            <a:avLst/>
          </a:prstGeom>
        </p:spPr>
        <p:txBody>
          <a:bodyPr lIns="0" tIns="0" rIns="0" bIns="0" rtlCol="0" anchor="t">
            <a:spAutoFit/>
          </a:bodyPr>
          <a:lstStyle/>
          <a:p>
            <a:pPr algn="l">
              <a:lnSpc>
                <a:spcPts val="2793"/>
              </a:lnSpc>
            </a:pPr>
            <a:r>
              <a:rPr lang="en-US" sz="1862" spc="37">
                <a:solidFill>
                  <a:srgbClr val="FFFFFF"/>
                </a:solidFill>
                <a:latin typeface="Montserrat Bold"/>
                <a:ea typeface="Montserrat Bold"/>
                <a:cs typeface="Montserrat Bold"/>
                <a:sym typeface="Montserrat Bold"/>
              </a:rPr>
              <a:t>Introduction:</a:t>
            </a:r>
          </a:p>
          <a:p>
            <a:pPr marL="402115" lvl="1" indent="-201057" algn="l">
              <a:lnSpc>
                <a:spcPts val="2793"/>
              </a:lnSpc>
              <a:buFont typeface="Arial"/>
              <a:buChar char="•"/>
            </a:pPr>
            <a:r>
              <a:rPr lang="en-US" sz="1862" spc="37">
                <a:solidFill>
                  <a:srgbClr val="FFFFFF"/>
                </a:solidFill>
                <a:latin typeface="Montserrat Bold"/>
                <a:ea typeface="Montserrat Bold"/>
                <a:cs typeface="Montserrat Bold"/>
                <a:sym typeface="Montserrat Bold"/>
              </a:rPr>
              <a:t>This slide analyzes the average salary for the job titles with the most job openings.</a:t>
            </a:r>
          </a:p>
          <a:p>
            <a:pPr algn="l">
              <a:lnSpc>
                <a:spcPts val="2793"/>
              </a:lnSpc>
            </a:pPr>
            <a:r>
              <a:rPr lang="en-US" sz="1862" spc="37">
                <a:solidFill>
                  <a:srgbClr val="FFFFFF"/>
                </a:solidFill>
                <a:latin typeface="Montserrat Bold"/>
                <a:ea typeface="Montserrat Bold"/>
                <a:cs typeface="Montserrat Bold"/>
                <a:sym typeface="Montserrat Bold"/>
              </a:rPr>
              <a:t>Key Observations:</a:t>
            </a:r>
          </a:p>
          <a:p>
            <a:pPr marL="402115" lvl="1" indent="-201057" algn="l">
              <a:lnSpc>
                <a:spcPts val="2793"/>
              </a:lnSpc>
              <a:buFont typeface="Arial"/>
              <a:buChar char="•"/>
            </a:pPr>
            <a:r>
              <a:rPr lang="en-US" sz="1862" spc="37">
                <a:solidFill>
                  <a:srgbClr val="FFFFFF"/>
                </a:solidFill>
                <a:latin typeface="Montserrat Bold"/>
                <a:ea typeface="Montserrat Bold"/>
                <a:cs typeface="Montserrat Bold"/>
                <a:sym typeface="Montserrat Bold"/>
              </a:rPr>
              <a:t>The bar and line chart combo indicates that job titles like Data Scientist and Software Engineer offer competitive salaries.</a:t>
            </a:r>
          </a:p>
          <a:p>
            <a:pPr algn="l">
              <a:lnSpc>
                <a:spcPts val="2793"/>
              </a:lnSpc>
            </a:pPr>
            <a:r>
              <a:rPr lang="en-US" sz="1862" spc="37">
                <a:solidFill>
                  <a:srgbClr val="FFFFFF"/>
                </a:solidFill>
                <a:latin typeface="Montserrat Bold"/>
                <a:ea typeface="Montserrat Bold"/>
                <a:cs typeface="Montserrat Bold"/>
                <a:sym typeface="Montserrat Bold"/>
              </a:rPr>
              <a:t>Insights:</a:t>
            </a:r>
          </a:p>
          <a:p>
            <a:pPr marL="402115" lvl="1" indent="-201057" algn="l">
              <a:lnSpc>
                <a:spcPts val="2793"/>
              </a:lnSpc>
              <a:buFont typeface="Arial"/>
              <a:buChar char="•"/>
            </a:pPr>
            <a:r>
              <a:rPr lang="en-US" sz="1862" spc="37">
                <a:solidFill>
                  <a:srgbClr val="FFFFFF"/>
                </a:solidFill>
                <a:latin typeface="Montserrat Bold"/>
                <a:ea typeface="Montserrat Bold"/>
                <a:cs typeface="Montserrat Bold"/>
                <a:sym typeface="Montserrat Bold"/>
              </a:rPr>
              <a:t>High-demand job titles also tend to offer higher salaries, reflecting their importance in the market.</a:t>
            </a:r>
          </a:p>
          <a:p>
            <a:pPr marL="402115" lvl="1" indent="-201057" algn="l">
              <a:lnSpc>
                <a:spcPts val="2793"/>
              </a:lnSpc>
              <a:buFont typeface="Arial"/>
              <a:buChar char="•"/>
            </a:pPr>
            <a:r>
              <a:rPr lang="en-US" sz="1862" spc="37">
                <a:solidFill>
                  <a:srgbClr val="FFFFFF"/>
                </a:solidFill>
                <a:latin typeface="Montserrat Bold"/>
                <a:ea typeface="Montserrat Bold"/>
                <a:cs typeface="Montserrat Bold"/>
                <a:sym typeface="Montserrat Bold"/>
              </a:rPr>
              <a:t>Job seekers should align their career paths with these high-paying roles for better financial prospects</a:t>
            </a:r>
          </a:p>
          <a:p>
            <a:pPr algn="l">
              <a:lnSpc>
                <a:spcPts val="2793"/>
              </a:lnSpc>
            </a:pPr>
            <a:endParaRPr lang="en-US" sz="1862" spc="37">
              <a:solidFill>
                <a:srgbClr val="FFFFFF"/>
              </a:solidFill>
              <a:latin typeface="Montserrat Bold"/>
              <a:ea typeface="Montserrat Bold"/>
              <a:cs typeface="Montserrat Bold"/>
              <a:sym typeface="Montserrat Bold"/>
            </a:endParaRPr>
          </a:p>
        </p:txBody>
      </p:sp>
      <p:sp>
        <p:nvSpPr>
          <p:cNvPr id="10" name="Freeform 10"/>
          <p:cNvSpPr/>
          <p:nvPr/>
        </p:nvSpPr>
        <p:spPr>
          <a:xfrm>
            <a:off x="15503822" y="7702806"/>
            <a:ext cx="2692155" cy="2520836"/>
          </a:xfrm>
          <a:custGeom>
            <a:avLst/>
            <a:gdLst/>
            <a:ahLst/>
            <a:cxnLst/>
            <a:rect l="l" t="t" r="r" b="b"/>
            <a:pathLst>
              <a:path w="2692155" h="2520836">
                <a:moveTo>
                  <a:pt x="0" y="0"/>
                </a:moveTo>
                <a:lnTo>
                  <a:pt x="2692155" y="0"/>
                </a:lnTo>
                <a:lnTo>
                  <a:pt x="2692155" y="2520836"/>
                </a:lnTo>
                <a:lnTo>
                  <a:pt x="0" y="2520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9662826" y="2808711"/>
            <a:ext cx="7596474" cy="5214681"/>
          </a:xfrm>
          <a:custGeom>
            <a:avLst/>
            <a:gdLst/>
            <a:ahLst/>
            <a:cxnLst/>
            <a:rect l="l" t="t" r="r" b="b"/>
            <a:pathLst>
              <a:path w="7596474" h="5214681">
                <a:moveTo>
                  <a:pt x="0" y="0"/>
                </a:moveTo>
                <a:lnTo>
                  <a:pt x="7596474" y="0"/>
                </a:lnTo>
                <a:lnTo>
                  <a:pt x="7596474" y="5214682"/>
                </a:lnTo>
                <a:lnTo>
                  <a:pt x="0" y="5214682"/>
                </a:lnTo>
                <a:lnTo>
                  <a:pt x="0" y="0"/>
                </a:lnTo>
                <a:close/>
              </a:path>
            </a:pathLst>
          </a:custGeom>
          <a:blipFill>
            <a:blip r:embed="rId2"/>
            <a:stretch>
              <a:fillRect/>
            </a:stretch>
          </a:blipFill>
        </p:spPr>
      </p:sp>
      <p:grpSp>
        <p:nvGrpSpPr>
          <p:cNvPr id="3" name="Group 3"/>
          <p:cNvGrpSpPr/>
          <p:nvPr/>
        </p:nvGrpSpPr>
        <p:grpSpPr>
          <a:xfrm>
            <a:off x="3314402" y="1105761"/>
            <a:ext cx="11659195" cy="1013283"/>
            <a:chOff x="0" y="0"/>
            <a:chExt cx="15545594" cy="1351044"/>
          </a:xfrm>
        </p:grpSpPr>
        <p:sp>
          <p:nvSpPr>
            <p:cNvPr id="4" name="TextBox 4"/>
            <p:cNvSpPr txBox="1"/>
            <p:nvPr/>
          </p:nvSpPr>
          <p:spPr>
            <a:xfrm>
              <a:off x="0" y="895212"/>
              <a:ext cx="15545594" cy="455831"/>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5" name="TextBox 5"/>
            <p:cNvSpPr txBox="1"/>
            <p:nvPr/>
          </p:nvSpPr>
          <p:spPr>
            <a:xfrm>
              <a:off x="0" y="-38100"/>
              <a:ext cx="15545594" cy="756108"/>
            </a:xfrm>
            <a:prstGeom prst="rect">
              <a:avLst/>
            </a:prstGeom>
          </p:spPr>
          <p:txBody>
            <a:bodyPr lIns="0" tIns="0" rIns="0" bIns="0" rtlCol="0" anchor="t">
              <a:spAutoFit/>
            </a:bodyPr>
            <a:lstStyle/>
            <a:p>
              <a:pPr marL="0" lvl="0" indent="0" algn="ctr">
                <a:lnSpc>
                  <a:spcPts val="4657"/>
                </a:lnSpc>
                <a:spcBef>
                  <a:spcPct val="0"/>
                </a:spcBef>
              </a:pPr>
              <a:r>
                <a:rPr lang="en-US" sz="3554" spc="-209">
                  <a:solidFill>
                    <a:srgbClr val="FFFFFF"/>
                  </a:solidFill>
                  <a:latin typeface="Montserrat Ultra-Bold Italics"/>
                  <a:ea typeface="Montserrat Ultra-Bold Italics"/>
                  <a:cs typeface="Montserrat Ultra-Bold Italics"/>
                  <a:sym typeface="Montserrat Ultra-Bold Italics"/>
                </a:rPr>
                <a:t>SKILLSET BY JOB TITLE</a:t>
              </a:r>
            </a:p>
          </p:txBody>
        </p:sp>
      </p:grpSp>
      <p:sp>
        <p:nvSpPr>
          <p:cNvPr id="6" name="TextBox 6"/>
          <p:cNvSpPr txBox="1"/>
          <p:nvPr/>
        </p:nvSpPr>
        <p:spPr>
          <a:xfrm>
            <a:off x="1865737" y="3089443"/>
            <a:ext cx="6303003" cy="4920615"/>
          </a:xfrm>
          <a:prstGeom prst="rect">
            <a:avLst/>
          </a:prstGeom>
        </p:spPr>
        <p:txBody>
          <a:bodyPr lIns="0" tIns="0" rIns="0" bIns="0" rtlCol="0" anchor="t">
            <a:spAutoFit/>
          </a:bodyPr>
          <a:lstStyle/>
          <a:p>
            <a:pPr algn="l">
              <a:lnSpc>
                <a:spcPts val="2775"/>
              </a:lnSpc>
            </a:pPr>
            <a:r>
              <a:rPr lang="en-US" sz="1850" spc="37">
                <a:solidFill>
                  <a:srgbClr val="FFFFFF"/>
                </a:solidFill>
                <a:latin typeface="Montserrat Bold"/>
                <a:ea typeface="Montserrat Bold"/>
                <a:cs typeface="Montserrat Bold"/>
                <a:sym typeface="Montserrat Bold"/>
              </a:rPr>
              <a:t>Introduction:</a:t>
            </a:r>
          </a:p>
          <a:p>
            <a:pPr marL="399416" lvl="1" indent="-199708" algn="l">
              <a:lnSpc>
                <a:spcPts val="2775"/>
              </a:lnSpc>
              <a:buFont typeface="Arial"/>
              <a:buChar char="•"/>
            </a:pPr>
            <a:r>
              <a:rPr lang="en-US" sz="1850" spc="37">
                <a:solidFill>
                  <a:srgbClr val="FFFFFF"/>
                </a:solidFill>
                <a:latin typeface="Montserrat Bold"/>
                <a:ea typeface="Montserrat Bold"/>
                <a:cs typeface="Montserrat Bold"/>
                <a:sym typeface="Montserrat Bold"/>
              </a:rPr>
              <a:t>This slide details the skills required by companies for each job title.</a:t>
            </a:r>
          </a:p>
          <a:p>
            <a:pPr algn="l">
              <a:lnSpc>
                <a:spcPts val="2775"/>
              </a:lnSpc>
            </a:pPr>
            <a:r>
              <a:rPr lang="en-US" sz="1850" spc="37">
                <a:solidFill>
                  <a:srgbClr val="FFFFFF"/>
                </a:solidFill>
                <a:latin typeface="Montserrat Bold"/>
                <a:ea typeface="Montserrat Bold"/>
                <a:cs typeface="Montserrat Bold"/>
                <a:sym typeface="Montserrat Bold"/>
              </a:rPr>
              <a:t>Key Observations:</a:t>
            </a:r>
          </a:p>
          <a:p>
            <a:pPr marL="399416" lvl="1" indent="-199708" algn="l">
              <a:lnSpc>
                <a:spcPts val="2775"/>
              </a:lnSpc>
              <a:buFont typeface="Arial"/>
              <a:buChar char="•"/>
            </a:pPr>
            <a:r>
              <a:rPr lang="en-US" sz="1850" spc="37">
                <a:solidFill>
                  <a:srgbClr val="FFFFFF"/>
                </a:solidFill>
                <a:latin typeface="Montserrat Bold"/>
                <a:ea typeface="Montserrat Bold"/>
                <a:cs typeface="Montserrat Bold"/>
                <a:sym typeface="Montserrat Bold"/>
              </a:rPr>
              <a:t>The multi-line chart highlights skills such as Python, SQL, power BI , Tableau and machine learning as highly sought after.</a:t>
            </a:r>
          </a:p>
          <a:p>
            <a:pPr algn="l">
              <a:lnSpc>
                <a:spcPts val="2775"/>
              </a:lnSpc>
            </a:pPr>
            <a:r>
              <a:rPr lang="en-US" sz="1850" spc="37">
                <a:solidFill>
                  <a:srgbClr val="FFFFFF"/>
                </a:solidFill>
                <a:latin typeface="Montserrat Bold"/>
                <a:ea typeface="Montserrat Bold"/>
                <a:cs typeface="Montserrat Bold"/>
                <a:sym typeface="Montserrat Bold"/>
              </a:rPr>
              <a:t>Insights:</a:t>
            </a:r>
          </a:p>
          <a:p>
            <a:pPr marL="399416" lvl="1" indent="-199708" algn="l">
              <a:lnSpc>
                <a:spcPts val="2775"/>
              </a:lnSpc>
              <a:buFont typeface="Arial"/>
              <a:buChar char="•"/>
            </a:pPr>
            <a:r>
              <a:rPr lang="en-US" sz="1850" spc="37">
                <a:solidFill>
                  <a:srgbClr val="FFFFFF"/>
                </a:solidFill>
                <a:latin typeface="Montserrat Bold"/>
                <a:ea typeface="Montserrat Bold"/>
                <a:cs typeface="Montserrat Bold"/>
                <a:sym typeface="Montserrat Bold"/>
              </a:rPr>
              <a:t>Job seekers should focus on acquiring these key skills to enhance their employability.</a:t>
            </a:r>
          </a:p>
          <a:p>
            <a:pPr marL="399416" lvl="1" indent="-199708" algn="l">
              <a:lnSpc>
                <a:spcPts val="2775"/>
              </a:lnSpc>
              <a:buFont typeface="Arial"/>
              <a:buChar char="•"/>
            </a:pPr>
            <a:r>
              <a:rPr lang="en-US" sz="1850" spc="37">
                <a:solidFill>
                  <a:srgbClr val="FFFFFF"/>
                </a:solidFill>
                <a:latin typeface="Montserrat Bold"/>
                <a:ea typeface="Montserrat Bold"/>
                <a:cs typeface="Montserrat Bold"/>
                <a:sym typeface="Montserrat Bold"/>
              </a:rPr>
              <a:t>Companies value these skills for their relevance in data-driven and tech-centric roles.</a:t>
            </a:r>
          </a:p>
          <a:p>
            <a:pPr algn="l">
              <a:lnSpc>
                <a:spcPts val="2775"/>
              </a:lnSpc>
            </a:pPr>
            <a:endParaRPr lang="en-US" sz="1850" spc="37">
              <a:solidFill>
                <a:srgbClr val="FFFFFF"/>
              </a:solidFill>
              <a:latin typeface="Montserrat Bold"/>
              <a:ea typeface="Montserrat Bold"/>
              <a:cs typeface="Montserrat Bold"/>
              <a:sym typeface="Montserrat Bold"/>
            </a:endParaRPr>
          </a:p>
        </p:txBody>
      </p:sp>
      <p:sp>
        <p:nvSpPr>
          <p:cNvPr id="9" name="Freeform 9"/>
          <p:cNvSpPr/>
          <p:nvPr/>
        </p:nvSpPr>
        <p:spPr>
          <a:xfrm>
            <a:off x="328202" y="7921689"/>
            <a:ext cx="3133818" cy="2159104"/>
          </a:xfrm>
          <a:custGeom>
            <a:avLst/>
            <a:gdLst/>
            <a:ahLst/>
            <a:cxnLst/>
            <a:rect l="l" t="t" r="r" b="b"/>
            <a:pathLst>
              <a:path w="3133818" h="2159104">
                <a:moveTo>
                  <a:pt x="0" y="0"/>
                </a:moveTo>
                <a:lnTo>
                  <a:pt x="3133818" y="0"/>
                </a:lnTo>
                <a:lnTo>
                  <a:pt x="3133818" y="2159104"/>
                </a:lnTo>
                <a:lnTo>
                  <a:pt x="0" y="2159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9572221" y="2553085"/>
            <a:ext cx="7687079" cy="5180829"/>
          </a:xfrm>
          <a:custGeom>
            <a:avLst/>
            <a:gdLst/>
            <a:ahLst/>
            <a:cxnLst/>
            <a:rect l="l" t="t" r="r" b="b"/>
            <a:pathLst>
              <a:path w="7687079" h="5180829">
                <a:moveTo>
                  <a:pt x="0" y="0"/>
                </a:moveTo>
                <a:lnTo>
                  <a:pt x="7687079" y="0"/>
                </a:lnTo>
                <a:lnTo>
                  <a:pt x="7687079" y="5180830"/>
                </a:lnTo>
                <a:lnTo>
                  <a:pt x="0" y="5180830"/>
                </a:lnTo>
                <a:lnTo>
                  <a:pt x="0" y="0"/>
                </a:lnTo>
                <a:close/>
              </a:path>
            </a:pathLst>
          </a:custGeom>
          <a:blipFill>
            <a:blip r:embed="rId2"/>
            <a:stretch>
              <a:fillRect/>
            </a:stretch>
          </a:blipFill>
        </p:spPr>
      </p:sp>
      <p:sp>
        <p:nvSpPr>
          <p:cNvPr id="3" name="Freeform 3"/>
          <p:cNvSpPr/>
          <p:nvPr/>
        </p:nvSpPr>
        <p:spPr>
          <a:xfrm>
            <a:off x="0" y="7733915"/>
            <a:ext cx="2711416" cy="2553085"/>
          </a:xfrm>
          <a:custGeom>
            <a:avLst/>
            <a:gdLst/>
            <a:ahLst/>
            <a:cxnLst/>
            <a:rect l="l" t="t" r="r" b="b"/>
            <a:pathLst>
              <a:path w="2711416" h="2553085">
                <a:moveTo>
                  <a:pt x="0" y="0"/>
                </a:moveTo>
                <a:lnTo>
                  <a:pt x="2711416" y="0"/>
                </a:lnTo>
                <a:lnTo>
                  <a:pt x="2711416" y="2553085"/>
                </a:lnTo>
                <a:lnTo>
                  <a:pt x="0" y="2553085"/>
                </a:lnTo>
                <a:lnTo>
                  <a:pt x="0" y="0"/>
                </a:lnTo>
                <a:close/>
              </a:path>
            </a:pathLst>
          </a:custGeom>
          <a:blipFill>
            <a:blip r:embed="rId3">
              <a:alphaModFix amt="92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900130" y="1559355"/>
            <a:ext cx="10487740" cy="356161"/>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5" name="TextBox 5"/>
          <p:cNvSpPr txBox="1"/>
          <p:nvPr/>
        </p:nvSpPr>
        <p:spPr>
          <a:xfrm>
            <a:off x="1921820" y="2495935"/>
            <a:ext cx="5695886" cy="5976938"/>
          </a:xfrm>
          <a:prstGeom prst="rect">
            <a:avLst/>
          </a:prstGeom>
        </p:spPr>
        <p:txBody>
          <a:bodyPr lIns="0" tIns="0" rIns="0" bIns="0" rtlCol="0" anchor="t">
            <a:spAutoFit/>
          </a:bodyPr>
          <a:lstStyle/>
          <a:p>
            <a:pPr marL="404812" lvl="1" indent="-202406" algn="l">
              <a:lnSpc>
                <a:spcPts val="2812"/>
              </a:lnSpc>
              <a:buFont typeface="Arial"/>
              <a:buChar char="•"/>
            </a:pPr>
            <a:r>
              <a:rPr lang="en-US" sz="1875" spc="37">
                <a:solidFill>
                  <a:srgbClr val="FFFFFF"/>
                </a:solidFill>
                <a:latin typeface="Montserrat Ultra-Bold"/>
                <a:ea typeface="Montserrat Ultra-Bold"/>
                <a:cs typeface="Montserrat Ultra-Bold"/>
                <a:sym typeface="Montserrat Ultra-Bold"/>
              </a:rPr>
              <a:t>Introduction:</a:t>
            </a:r>
          </a:p>
          <a:p>
            <a:pPr marL="404812" lvl="1" indent="-202406" algn="l">
              <a:lnSpc>
                <a:spcPts val="2812"/>
              </a:lnSpc>
              <a:buFont typeface="Arial"/>
              <a:buChar char="•"/>
            </a:pPr>
            <a:r>
              <a:rPr lang="en-US" sz="1875" spc="37">
                <a:solidFill>
                  <a:srgbClr val="FFFFFF"/>
                </a:solidFill>
                <a:latin typeface="Montserrat Ultra-Bold"/>
                <a:ea typeface="Montserrat Ultra-Bold"/>
                <a:cs typeface="Montserrat Ultra-Bold"/>
                <a:sym typeface="Montserrat Ultra-Bold"/>
              </a:rPr>
              <a:t>This slide explores the relationship between average salary and education levels.</a:t>
            </a:r>
          </a:p>
          <a:p>
            <a:pPr marL="404812" lvl="1" indent="-202406" algn="l">
              <a:lnSpc>
                <a:spcPts val="2812"/>
              </a:lnSpc>
              <a:buFont typeface="Arial"/>
              <a:buChar char="•"/>
            </a:pPr>
            <a:r>
              <a:rPr lang="en-US" sz="1875" spc="37">
                <a:solidFill>
                  <a:srgbClr val="FFFFFF"/>
                </a:solidFill>
                <a:latin typeface="Montserrat Ultra-Bold"/>
                <a:ea typeface="Montserrat Ultra-Bold"/>
                <a:cs typeface="Montserrat Ultra-Bold"/>
                <a:sym typeface="Montserrat Ultra-Bold"/>
              </a:rPr>
              <a:t>Key Observations:</a:t>
            </a:r>
          </a:p>
          <a:p>
            <a:pPr marL="404812" lvl="1" indent="-202406" algn="l">
              <a:lnSpc>
                <a:spcPts val="2812"/>
              </a:lnSpc>
              <a:buFont typeface="Arial"/>
              <a:buChar char="•"/>
            </a:pPr>
            <a:r>
              <a:rPr lang="en-US" sz="1875" spc="37">
                <a:solidFill>
                  <a:srgbClr val="FFFFFF"/>
                </a:solidFill>
                <a:latin typeface="Montserrat Ultra-Bold"/>
                <a:ea typeface="Montserrat Ultra-Bold"/>
                <a:cs typeface="Montserrat Ultra-Bold"/>
                <a:sym typeface="Montserrat Ultra-Bold"/>
              </a:rPr>
              <a:t>The bar chart shows that higher education levels generally correspond to higher average salaries.</a:t>
            </a:r>
          </a:p>
          <a:p>
            <a:pPr marL="404812" lvl="1" indent="-202406" algn="l">
              <a:lnSpc>
                <a:spcPts val="2812"/>
              </a:lnSpc>
              <a:buFont typeface="Arial"/>
              <a:buChar char="•"/>
            </a:pPr>
            <a:r>
              <a:rPr lang="en-US" sz="1875" spc="37">
                <a:solidFill>
                  <a:srgbClr val="FFFFFF"/>
                </a:solidFill>
                <a:latin typeface="Montserrat Ultra-Bold"/>
                <a:ea typeface="Montserrat Ultra-Bold"/>
                <a:cs typeface="Montserrat Ultra-Bold"/>
                <a:sym typeface="Montserrat Ultra-Bold"/>
              </a:rPr>
              <a:t>Degrees such as Ph.D. and Master's are associated with better salary prospects.</a:t>
            </a:r>
          </a:p>
          <a:p>
            <a:pPr marL="404812" lvl="1" indent="-202406" algn="l">
              <a:lnSpc>
                <a:spcPts val="2812"/>
              </a:lnSpc>
              <a:buFont typeface="Arial"/>
              <a:buChar char="•"/>
            </a:pPr>
            <a:r>
              <a:rPr lang="en-US" sz="1875" spc="37">
                <a:solidFill>
                  <a:srgbClr val="FFFFFF"/>
                </a:solidFill>
                <a:latin typeface="Montserrat Ultra-Bold"/>
                <a:ea typeface="Montserrat Ultra-Bold"/>
                <a:cs typeface="Montserrat Ultra-Bold"/>
                <a:sym typeface="Montserrat Ultra-Bold"/>
              </a:rPr>
              <a:t>Insights:</a:t>
            </a:r>
          </a:p>
          <a:p>
            <a:pPr marL="404812" lvl="1" indent="-202406" algn="l">
              <a:lnSpc>
                <a:spcPts val="2812"/>
              </a:lnSpc>
              <a:buFont typeface="Arial"/>
              <a:buChar char="•"/>
            </a:pPr>
            <a:r>
              <a:rPr lang="en-US" sz="1875" spc="37">
                <a:solidFill>
                  <a:srgbClr val="FFFFFF"/>
                </a:solidFill>
                <a:latin typeface="Montserrat Ultra-Bold"/>
                <a:ea typeface="Montserrat Ultra-Bold"/>
                <a:cs typeface="Montserrat Ultra-Bold"/>
                <a:sym typeface="Montserrat Ultra-Bold"/>
              </a:rPr>
              <a:t>Investing in higher education can significantly improve earning potential.</a:t>
            </a:r>
          </a:p>
          <a:p>
            <a:pPr marL="404812" lvl="1" indent="-202406" algn="l">
              <a:lnSpc>
                <a:spcPts val="2812"/>
              </a:lnSpc>
              <a:buFont typeface="Arial"/>
              <a:buChar char="•"/>
            </a:pPr>
            <a:r>
              <a:rPr lang="en-US" sz="1875" spc="37">
                <a:solidFill>
                  <a:srgbClr val="FFFFFF"/>
                </a:solidFill>
                <a:latin typeface="Montserrat Ultra-Bold"/>
                <a:ea typeface="Montserrat Ultra-Bold"/>
                <a:cs typeface="Montserrat Ultra-Bold"/>
                <a:sym typeface="Montserrat Ultra-Bold"/>
              </a:rPr>
              <a:t>Job seekers should consider advanced degrees to enhance their career growth and salary prospects.</a:t>
            </a:r>
          </a:p>
          <a:p>
            <a:pPr algn="l">
              <a:lnSpc>
                <a:spcPts val="2812"/>
              </a:lnSpc>
            </a:pPr>
            <a:endParaRPr lang="en-US" sz="1875" spc="37">
              <a:solidFill>
                <a:srgbClr val="FFFFFF"/>
              </a:solidFill>
              <a:latin typeface="Montserrat Ultra-Bold"/>
              <a:ea typeface="Montserrat Ultra-Bold"/>
              <a:cs typeface="Montserrat Ultra-Bold"/>
              <a:sym typeface="Montserrat Ultra-Bold"/>
            </a:endParaRPr>
          </a:p>
        </p:txBody>
      </p:sp>
      <p:grpSp>
        <p:nvGrpSpPr>
          <p:cNvPr id="6" name="Group 6"/>
          <p:cNvGrpSpPr/>
          <p:nvPr/>
        </p:nvGrpSpPr>
        <p:grpSpPr>
          <a:xfrm>
            <a:off x="3314402" y="911753"/>
            <a:ext cx="11659195" cy="1003763"/>
            <a:chOff x="0" y="0"/>
            <a:chExt cx="15545594" cy="1338350"/>
          </a:xfrm>
        </p:grpSpPr>
        <p:sp>
          <p:nvSpPr>
            <p:cNvPr id="7" name="TextBox 7"/>
            <p:cNvSpPr txBox="1"/>
            <p:nvPr/>
          </p:nvSpPr>
          <p:spPr>
            <a:xfrm>
              <a:off x="0" y="882519"/>
              <a:ext cx="15545594" cy="455831"/>
            </a:xfrm>
            <a:prstGeom prst="rect">
              <a:avLst/>
            </a:prstGeom>
          </p:spPr>
          <p:txBody>
            <a:bodyPr lIns="0" tIns="0" rIns="0" bIns="0" rtlCol="0" anchor="t">
              <a:spAutoFit/>
            </a:bodyPr>
            <a:lstStyle/>
            <a:p>
              <a:pPr algn="ctr">
                <a:lnSpc>
                  <a:spcPts val="3000"/>
                </a:lnSpc>
              </a:pPr>
              <a:endParaRPr/>
            </a:p>
          </p:txBody>
        </p:sp>
        <p:sp>
          <p:nvSpPr>
            <p:cNvPr id="8" name="TextBox 8"/>
            <p:cNvSpPr txBox="1"/>
            <p:nvPr/>
          </p:nvSpPr>
          <p:spPr>
            <a:xfrm>
              <a:off x="0" y="-38100"/>
              <a:ext cx="15545594" cy="743414"/>
            </a:xfrm>
            <a:prstGeom prst="rect">
              <a:avLst/>
            </a:prstGeom>
          </p:spPr>
          <p:txBody>
            <a:bodyPr lIns="0" tIns="0" rIns="0" bIns="0" rtlCol="0" anchor="t">
              <a:spAutoFit/>
            </a:bodyPr>
            <a:lstStyle/>
            <a:p>
              <a:pPr marL="0" lvl="0" indent="0" algn="ctr">
                <a:lnSpc>
                  <a:spcPts val="4598"/>
                </a:lnSpc>
                <a:spcBef>
                  <a:spcPct val="0"/>
                </a:spcBef>
              </a:pPr>
              <a:r>
                <a:rPr lang="en-US" sz="3510" spc="-207">
                  <a:solidFill>
                    <a:srgbClr val="FFFFFF"/>
                  </a:solidFill>
                  <a:latin typeface="Montserrat Ultra-Bold Italics"/>
                  <a:ea typeface="Montserrat Ultra-Bold Italics"/>
                  <a:cs typeface="Montserrat Ultra-Bold Italics"/>
                  <a:sym typeface="Montserrat Ultra-Bold Italics"/>
                </a:rPr>
                <a:t>IMPACT EDUCATION ON AVERAGE SALARY</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2953"/>
        </a:solidFill>
        <a:effectLst/>
      </p:bgPr>
    </p:bg>
    <p:spTree>
      <p:nvGrpSpPr>
        <p:cNvPr id="1" name=""/>
        <p:cNvGrpSpPr/>
        <p:nvPr/>
      </p:nvGrpSpPr>
      <p:grpSpPr>
        <a:xfrm>
          <a:off x="0" y="0"/>
          <a:ext cx="0" cy="0"/>
          <a:chOff x="0" y="0"/>
          <a:chExt cx="0" cy="0"/>
        </a:xfrm>
      </p:grpSpPr>
      <p:grpSp>
        <p:nvGrpSpPr>
          <p:cNvPr id="2" name="Group 2"/>
          <p:cNvGrpSpPr/>
          <p:nvPr/>
        </p:nvGrpSpPr>
        <p:grpSpPr>
          <a:xfrm>
            <a:off x="3314402" y="1205355"/>
            <a:ext cx="11659195" cy="1003763"/>
            <a:chOff x="0" y="0"/>
            <a:chExt cx="15545594" cy="1338350"/>
          </a:xfrm>
        </p:grpSpPr>
        <p:sp>
          <p:nvSpPr>
            <p:cNvPr id="3" name="TextBox 3"/>
            <p:cNvSpPr txBox="1"/>
            <p:nvPr/>
          </p:nvSpPr>
          <p:spPr>
            <a:xfrm>
              <a:off x="0" y="882519"/>
              <a:ext cx="15545594" cy="455831"/>
            </a:xfrm>
            <a:prstGeom prst="rect">
              <a:avLst/>
            </a:prstGeom>
          </p:spPr>
          <p:txBody>
            <a:bodyPr lIns="0" tIns="0" rIns="0" bIns="0" rtlCol="0" anchor="t">
              <a:spAutoFit/>
            </a:bodyPr>
            <a:lstStyle/>
            <a:p>
              <a:pPr algn="ctr">
                <a:lnSpc>
                  <a:spcPts val="3000"/>
                </a:lnSpc>
              </a:pPr>
              <a:endParaRPr/>
            </a:p>
          </p:txBody>
        </p:sp>
        <p:sp>
          <p:nvSpPr>
            <p:cNvPr id="4" name="TextBox 4"/>
            <p:cNvSpPr txBox="1"/>
            <p:nvPr/>
          </p:nvSpPr>
          <p:spPr>
            <a:xfrm>
              <a:off x="0" y="-38100"/>
              <a:ext cx="15545594" cy="743414"/>
            </a:xfrm>
            <a:prstGeom prst="rect">
              <a:avLst/>
            </a:prstGeom>
          </p:spPr>
          <p:txBody>
            <a:bodyPr lIns="0" tIns="0" rIns="0" bIns="0" rtlCol="0" anchor="t">
              <a:spAutoFit/>
            </a:bodyPr>
            <a:lstStyle/>
            <a:p>
              <a:pPr marL="0" lvl="0" indent="0" algn="ctr">
                <a:lnSpc>
                  <a:spcPts val="4598"/>
                </a:lnSpc>
                <a:spcBef>
                  <a:spcPct val="0"/>
                </a:spcBef>
              </a:pPr>
              <a:r>
                <a:rPr lang="en-US" sz="3510" spc="-207">
                  <a:solidFill>
                    <a:srgbClr val="FFFFFF"/>
                  </a:solidFill>
                  <a:latin typeface="Montserrat Ultra-Bold Italics"/>
                  <a:ea typeface="Montserrat Ultra-Bold Italics"/>
                  <a:cs typeface="Montserrat Ultra-Bold Italics"/>
                  <a:sym typeface="Montserrat Ultra-Bold Italics"/>
                </a:rPr>
                <a:t>CONCLUSION</a:t>
              </a:r>
            </a:p>
          </p:txBody>
        </p:sp>
      </p:grpSp>
      <p:sp>
        <p:nvSpPr>
          <p:cNvPr id="5" name="TextBox 5"/>
          <p:cNvSpPr txBox="1"/>
          <p:nvPr/>
        </p:nvSpPr>
        <p:spPr>
          <a:xfrm>
            <a:off x="3314402" y="2838450"/>
            <a:ext cx="12744502" cy="4552950"/>
          </a:xfrm>
          <a:prstGeom prst="rect">
            <a:avLst/>
          </a:prstGeom>
        </p:spPr>
        <p:txBody>
          <a:bodyPr lIns="0" tIns="0" rIns="0" bIns="0" rtlCol="0" anchor="t">
            <a:spAutoFit/>
          </a:bodyPr>
          <a:lstStyle/>
          <a:p>
            <a:pPr algn="l">
              <a:lnSpc>
                <a:spcPts val="3000"/>
              </a:lnSpc>
            </a:pPr>
            <a:r>
              <a:rPr lang="en-US" sz="2000" spc="40">
                <a:solidFill>
                  <a:srgbClr val="FFFFFF"/>
                </a:solidFill>
                <a:latin typeface="Montserrat Bold"/>
                <a:ea typeface="Montserrat Bold"/>
                <a:cs typeface="Montserrat Bold"/>
                <a:sym typeface="Montserrat Bold"/>
              </a:rPr>
              <a:t>Introduction:</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This slide summarizes the key findings from the job market analysis.</a:t>
            </a:r>
          </a:p>
          <a:p>
            <a:pPr algn="l">
              <a:lnSpc>
                <a:spcPts val="3000"/>
              </a:lnSpc>
            </a:pPr>
            <a:r>
              <a:rPr lang="en-US" sz="2000" spc="40">
                <a:solidFill>
                  <a:srgbClr val="FFFFFF"/>
                </a:solidFill>
                <a:latin typeface="Montserrat Bold"/>
                <a:ea typeface="Montserrat Bold"/>
                <a:cs typeface="Montserrat Bold"/>
                <a:sym typeface="Montserrat Bold"/>
              </a:rPr>
              <a:t>Key Observations:</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Significant variations in job opportunities, salaries, and required skills across different states and industries.</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High demand for specific job titles and skill sets.</a:t>
            </a:r>
          </a:p>
          <a:p>
            <a:pPr algn="l">
              <a:lnSpc>
                <a:spcPts val="3000"/>
              </a:lnSpc>
            </a:pPr>
            <a:r>
              <a:rPr lang="en-US" sz="2000" spc="40">
                <a:solidFill>
                  <a:srgbClr val="FFFFFF"/>
                </a:solidFill>
                <a:latin typeface="Montserrat Bold"/>
                <a:ea typeface="Montserrat Bold"/>
                <a:cs typeface="Montserrat Bold"/>
                <a:sym typeface="Montserrat Bold"/>
              </a:rPr>
              <a:t>Insights:</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Job seekers should tailor their job search strategies based on geographic and industry-specific trends.</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Continuous skill development and education are crucial for career advancement and better salary prospects.</a:t>
            </a:r>
          </a:p>
          <a:p>
            <a:pPr algn="l">
              <a:lnSpc>
                <a:spcPts val="3000"/>
              </a:lnSpc>
            </a:pPr>
            <a:endParaRPr lang="en-US" sz="2000" spc="40">
              <a:solidFill>
                <a:srgbClr val="FFFFFF"/>
              </a:solidFill>
              <a:latin typeface="Montserrat Bold"/>
              <a:ea typeface="Montserrat Bold"/>
              <a:cs typeface="Montserrat Bold"/>
              <a:sym typeface="Montserrat Bold"/>
            </a:endParaRPr>
          </a:p>
        </p:txBody>
      </p:sp>
      <p:sp>
        <p:nvSpPr>
          <p:cNvPr id="8" name="Freeform 8"/>
          <p:cNvSpPr/>
          <p:nvPr/>
        </p:nvSpPr>
        <p:spPr>
          <a:xfrm>
            <a:off x="0" y="6735329"/>
            <a:ext cx="3338571" cy="3551671"/>
          </a:xfrm>
          <a:custGeom>
            <a:avLst/>
            <a:gdLst/>
            <a:ahLst/>
            <a:cxnLst/>
            <a:rect l="l" t="t" r="r" b="b"/>
            <a:pathLst>
              <a:path w="3338571" h="3551671">
                <a:moveTo>
                  <a:pt x="0" y="0"/>
                </a:moveTo>
                <a:lnTo>
                  <a:pt x="3338571" y="0"/>
                </a:lnTo>
                <a:lnTo>
                  <a:pt x="3338571" y="3551671"/>
                </a:lnTo>
                <a:lnTo>
                  <a:pt x="0" y="3551671"/>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9" name="Freeform 9"/>
          <p:cNvSpPr/>
          <p:nvPr/>
        </p:nvSpPr>
        <p:spPr>
          <a:xfrm>
            <a:off x="14539791" y="617220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rot="-5400000">
            <a:off x="1028700" y="8185666"/>
            <a:ext cx="1072634" cy="1072634"/>
            <a:chOff x="0" y="0"/>
            <a:chExt cx="1430178" cy="1430178"/>
          </a:xfrm>
        </p:grpSpPr>
        <p:sp>
          <p:nvSpPr>
            <p:cNvPr id="4" name="AutoShape 4"/>
            <p:cNvSpPr/>
            <p:nvPr/>
          </p:nvSpPr>
          <p:spPr>
            <a:xfrm>
              <a:off x="0" y="1334928"/>
              <a:ext cx="1407953" cy="0"/>
            </a:xfrm>
            <a:prstGeom prst="line">
              <a:avLst/>
            </a:prstGeom>
            <a:ln w="95250" cap="flat">
              <a:solidFill>
                <a:srgbClr val="E45826"/>
              </a:solidFill>
              <a:prstDash val="solid"/>
              <a:headEnd type="none" w="sm" len="sm"/>
              <a:tailEnd type="none" w="sm" len="sm"/>
            </a:ln>
          </p:spPr>
        </p:sp>
        <p:sp>
          <p:nvSpPr>
            <p:cNvPr id="5" name="AutoShape 5"/>
            <p:cNvSpPr/>
            <p:nvPr/>
          </p:nvSpPr>
          <p:spPr>
            <a:xfrm rot="5399999">
              <a:off x="678577" y="656352"/>
              <a:ext cx="1407953" cy="0"/>
            </a:xfrm>
            <a:prstGeom prst="line">
              <a:avLst/>
            </a:prstGeom>
            <a:ln w="95250" cap="flat">
              <a:solidFill>
                <a:srgbClr val="E45826"/>
              </a:solidFill>
              <a:prstDash val="solid"/>
              <a:headEnd type="none" w="sm" len="sm"/>
              <a:tailEnd type="none" w="sm" len="sm"/>
            </a:ln>
          </p:spPr>
        </p:sp>
      </p:grpSp>
      <p:grpSp>
        <p:nvGrpSpPr>
          <p:cNvPr id="6" name="Group 6"/>
          <p:cNvGrpSpPr/>
          <p:nvPr/>
        </p:nvGrpSpPr>
        <p:grpSpPr>
          <a:xfrm rot="5400000">
            <a:off x="16186666" y="1032748"/>
            <a:ext cx="1072634" cy="1072634"/>
            <a:chOff x="0" y="0"/>
            <a:chExt cx="1430178" cy="1430178"/>
          </a:xfrm>
        </p:grpSpPr>
        <p:sp>
          <p:nvSpPr>
            <p:cNvPr id="7" name="AutoShape 7"/>
            <p:cNvSpPr/>
            <p:nvPr/>
          </p:nvSpPr>
          <p:spPr>
            <a:xfrm>
              <a:off x="0" y="1334928"/>
              <a:ext cx="1407953" cy="0"/>
            </a:xfrm>
            <a:prstGeom prst="line">
              <a:avLst/>
            </a:prstGeom>
            <a:ln w="95250" cap="flat">
              <a:solidFill>
                <a:srgbClr val="E45826"/>
              </a:solidFill>
              <a:prstDash val="solid"/>
              <a:headEnd type="none" w="sm" len="sm"/>
              <a:tailEnd type="none" w="sm" len="sm"/>
            </a:ln>
          </p:spPr>
        </p:sp>
        <p:sp>
          <p:nvSpPr>
            <p:cNvPr id="8" name="AutoShape 8"/>
            <p:cNvSpPr/>
            <p:nvPr/>
          </p:nvSpPr>
          <p:spPr>
            <a:xfrm rot="5399999">
              <a:off x="678577" y="656352"/>
              <a:ext cx="1407953" cy="0"/>
            </a:xfrm>
            <a:prstGeom prst="line">
              <a:avLst/>
            </a:prstGeom>
            <a:ln w="95250" cap="flat">
              <a:solidFill>
                <a:srgbClr val="E45826"/>
              </a:solidFill>
              <a:prstDash val="solid"/>
              <a:headEnd type="none" w="sm" len="sm"/>
              <a:tailEnd type="none" w="sm" len="sm"/>
            </a:ln>
          </p:spPr>
        </p:sp>
      </p:grpSp>
      <p:grpSp>
        <p:nvGrpSpPr>
          <p:cNvPr id="9" name="Group 9"/>
          <p:cNvGrpSpPr/>
          <p:nvPr/>
        </p:nvGrpSpPr>
        <p:grpSpPr>
          <a:xfrm>
            <a:off x="3555331" y="3667335"/>
            <a:ext cx="11177338" cy="2952330"/>
            <a:chOff x="0" y="0"/>
            <a:chExt cx="14903118" cy="3936441"/>
          </a:xfrm>
        </p:grpSpPr>
        <p:sp>
          <p:nvSpPr>
            <p:cNvPr id="10" name="TextBox 10"/>
            <p:cNvSpPr txBox="1"/>
            <p:nvPr/>
          </p:nvSpPr>
          <p:spPr>
            <a:xfrm>
              <a:off x="2459911" y="2747012"/>
              <a:ext cx="9983296" cy="1189429"/>
            </a:xfrm>
            <a:prstGeom prst="rect">
              <a:avLst/>
            </a:prstGeom>
          </p:spPr>
          <p:txBody>
            <a:bodyPr lIns="0" tIns="0" rIns="0" bIns="0" rtlCol="0" anchor="t">
              <a:spAutoFit/>
            </a:bodyPr>
            <a:lstStyle/>
            <a:p>
              <a:pPr algn="ctr">
                <a:lnSpc>
                  <a:spcPts val="7201"/>
                </a:lnSpc>
              </a:pPr>
              <a:r>
                <a:rPr lang="en-US" sz="5760" spc="288">
                  <a:solidFill>
                    <a:srgbClr val="FFFFFF"/>
                  </a:solidFill>
                  <a:latin typeface="League Spartan"/>
                  <a:ea typeface="League Spartan"/>
                  <a:cs typeface="League Spartan"/>
                  <a:sym typeface="League Spartan"/>
                </a:rPr>
                <a:t>YOU</a:t>
              </a:r>
            </a:p>
          </p:txBody>
        </p:sp>
        <p:sp>
          <p:nvSpPr>
            <p:cNvPr id="11" name="TextBox 11"/>
            <p:cNvSpPr txBox="1"/>
            <p:nvPr/>
          </p:nvSpPr>
          <p:spPr>
            <a:xfrm>
              <a:off x="0" y="152400"/>
              <a:ext cx="14903118" cy="2623187"/>
            </a:xfrm>
            <a:prstGeom prst="rect">
              <a:avLst/>
            </a:prstGeom>
          </p:spPr>
          <p:txBody>
            <a:bodyPr lIns="0" tIns="0" rIns="0" bIns="0" rtlCol="0" anchor="t">
              <a:spAutoFit/>
            </a:bodyPr>
            <a:lstStyle/>
            <a:p>
              <a:pPr algn="ctr">
                <a:lnSpc>
                  <a:spcPts val="14407"/>
                </a:lnSpc>
              </a:pPr>
              <a:r>
                <a:rPr lang="en-US" sz="13721">
                  <a:solidFill>
                    <a:srgbClr val="FFFFFF"/>
                  </a:solidFill>
                  <a:latin typeface="Selima"/>
                  <a:ea typeface="Selima"/>
                  <a:cs typeface="Selima"/>
                  <a:sym typeface="Selima"/>
                </a:rPr>
                <a:t>Thank</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5109538" y="7513070"/>
            <a:ext cx="3178462" cy="2773930"/>
          </a:xfrm>
          <a:custGeom>
            <a:avLst/>
            <a:gdLst/>
            <a:ahLst/>
            <a:cxnLst/>
            <a:rect l="l" t="t" r="r" b="b"/>
            <a:pathLst>
              <a:path w="3178462" h="2773930">
                <a:moveTo>
                  <a:pt x="0" y="0"/>
                </a:moveTo>
                <a:lnTo>
                  <a:pt x="3178462" y="0"/>
                </a:lnTo>
                <a:lnTo>
                  <a:pt x="3178462" y="2773930"/>
                </a:lnTo>
                <a:lnTo>
                  <a:pt x="0" y="277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988220" y="1028700"/>
            <a:ext cx="12311559" cy="997297"/>
            <a:chOff x="0" y="0"/>
            <a:chExt cx="16415412" cy="1329729"/>
          </a:xfrm>
        </p:grpSpPr>
        <p:sp>
          <p:nvSpPr>
            <p:cNvPr id="4" name="TextBox 4"/>
            <p:cNvSpPr txBox="1"/>
            <p:nvPr/>
          </p:nvSpPr>
          <p:spPr>
            <a:xfrm>
              <a:off x="0" y="866179"/>
              <a:ext cx="16415412" cy="463550"/>
            </a:xfrm>
            <a:prstGeom prst="rect">
              <a:avLst/>
            </a:prstGeom>
          </p:spPr>
          <p:txBody>
            <a:bodyPr lIns="0" tIns="0" rIns="0" bIns="0" rtlCol="0" anchor="t">
              <a:spAutoFit/>
            </a:bodyPr>
            <a:lstStyle/>
            <a:p>
              <a:pPr algn="ctr">
                <a:lnSpc>
                  <a:spcPts val="3000"/>
                </a:lnSpc>
              </a:pPr>
              <a:endParaRPr/>
            </a:p>
          </p:txBody>
        </p:sp>
        <p:sp>
          <p:nvSpPr>
            <p:cNvPr id="5" name="TextBox 5"/>
            <p:cNvSpPr txBox="1"/>
            <p:nvPr/>
          </p:nvSpPr>
          <p:spPr>
            <a:xfrm>
              <a:off x="0" y="-38100"/>
              <a:ext cx="16415412"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ABOUT ME</a:t>
              </a:r>
            </a:p>
          </p:txBody>
        </p:sp>
      </p:grpSp>
      <p:sp>
        <p:nvSpPr>
          <p:cNvPr id="6" name="TextBox 6"/>
          <p:cNvSpPr txBox="1"/>
          <p:nvPr/>
        </p:nvSpPr>
        <p:spPr>
          <a:xfrm>
            <a:off x="3134700" y="2561300"/>
            <a:ext cx="12365004" cy="2582200"/>
          </a:xfrm>
          <a:prstGeom prst="rect">
            <a:avLst/>
          </a:prstGeom>
        </p:spPr>
        <p:txBody>
          <a:bodyPr lIns="0" tIns="0" rIns="0" bIns="0" rtlCol="0" anchor="t">
            <a:spAutoFit/>
          </a:bodyPr>
          <a:lstStyle/>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This project involves creating a comprehensive job market analysis dashboard using Power BI. It provides insights into job postings across different states, average salaries, top industries for data science jobs, companies with the most openings, and in-demand job titles. The dashboard also examines the relationship between education and salary, and highlights required skills for various job roles. By visualizing this data, the project aims to offer actionable insights for job seekers and companies in the competitive job market.</a:t>
            </a:r>
          </a:p>
        </p:txBody>
      </p:sp>
      <p:sp>
        <p:nvSpPr>
          <p:cNvPr id="7" name="TextBox 7"/>
          <p:cNvSpPr txBox="1"/>
          <p:nvPr/>
        </p:nvSpPr>
        <p:spPr>
          <a:xfrm>
            <a:off x="3134700" y="5492542"/>
            <a:ext cx="12365004" cy="724825"/>
          </a:xfrm>
          <a:prstGeom prst="rect">
            <a:avLst/>
          </a:prstGeom>
        </p:spPr>
        <p:txBody>
          <a:bodyPr lIns="0" tIns="0" rIns="0" bIns="0" rtlCol="0" anchor="t">
            <a:spAutoFit/>
          </a:bodyPr>
          <a:lstStyle/>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The dashboard leverages visualizations to offer clear, data-driven insights for optimizing job search strategies and hiring processes.</a:t>
            </a:r>
          </a:p>
        </p:txBody>
      </p:sp>
      <p:sp>
        <p:nvSpPr>
          <p:cNvPr id="8" name="TextBox 8"/>
          <p:cNvSpPr txBox="1"/>
          <p:nvPr/>
        </p:nvSpPr>
        <p:spPr>
          <a:xfrm>
            <a:off x="3134700" y="6566410"/>
            <a:ext cx="12365004" cy="724825"/>
          </a:xfrm>
          <a:prstGeom prst="rect">
            <a:avLst/>
          </a:prstGeom>
        </p:spPr>
        <p:txBody>
          <a:bodyPr lIns="0" tIns="0" rIns="0" bIns="0" rtlCol="0" anchor="t">
            <a:spAutoFit/>
          </a:bodyPr>
          <a:lstStyle/>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It provides tailored recommendations to job seekers and employers based on the analyzed data, enhancing decision-making and career planning.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grpSp>
        <p:nvGrpSpPr>
          <p:cNvPr id="2" name="Group 2"/>
          <p:cNvGrpSpPr/>
          <p:nvPr/>
        </p:nvGrpSpPr>
        <p:grpSpPr>
          <a:xfrm>
            <a:off x="2988220" y="1028700"/>
            <a:ext cx="12311559" cy="997297"/>
            <a:chOff x="0" y="0"/>
            <a:chExt cx="16415412" cy="1329729"/>
          </a:xfrm>
        </p:grpSpPr>
        <p:sp>
          <p:nvSpPr>
            <p:cNvPr id="3" name="TextBox 3"/>
            <p:cNvSpPr txBox="1"/>
            <p:nvPr/>
          </p:nvSpPr>
          <p:spPr>
            <a:xfrm>
              <a:off x="0" y="866179"/>
              <a:ext cx="16415412" cy="463550"/>
            </a:xfrm>
            <a:prstGeom prst="rect">
              <a:avLst/>
            </a:prstGeom>
          </p:spPr>
          <p:txBody>
            <a:bodyPr lIns="0" tIns="0" rIns="0" bIns="0" rtlCol="0" anchor="t">
              <a:spAutoFit/>
            </a:bodyPr>
            <a:lstStyle/>
            <a:p>
              <a:pPr algn="ctr">
                <a:lnSpc>
                  <a:spcPts val="3000"/>
                </a:lnSpc>
              </a:pPr>
              <a:endParaRPr/>
            </a:p>
          </p:txBody>
        </p:sp>
        <p:sp>
          <p:nvSpPr>
            <p:cNvPr id="4" name="TextBox 4"/>
            <p:cNvSpPr txBox="1"/>
            <p:nvPr/>
          </p:nvSpPr>
          <p:spPr>
            <a:xfrm>
              <a:off x="0" y="-38100"/>
              <a:ext cx="16415412"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AGENDA</a:t>
              </a:r>
            </a:p>
          </p:txBody>
        </p:sp>
      </p:grpSp>
      <p:sp>
        <p:nvSpPr>
          <p:cNvPr id="5" name="TextBox 5"/>
          <p:cNvSpPr txBox="1"/>
          <p:nvPr/>
        </p:nvSpPr>
        <p:spPr>
          <a:xfrm>
            <a:off x="2988220" y="1968847"/>
            <a:ext cx="12365004" cy="5554000"/>
          </a:xfrm>
          <a:prstGeom prst="rect">
            <a:avLst/>
          </a:prstGeom>
        </p:spPr>
        <p:txBody>
          <a:bodyPr lIns="0" tIns="0" rIns="0" bIns="0" rtlCol="0" anchor="t">
            <a:spAutoFit/>
          </a:bodyPr>
          <a:lstStyle/>
          <a:p>
            <a:pPr algn="l">
              <a:lnSpc>
                <a:spcPts val="2963"/>
              </a:lnSpc>
            </a:pPr>
            <a:endParaRP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 Get data from the database with the given credentials.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States Leading in Job Opportunities </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Salary insights by state </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Average salary by state</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Data science jobs : top 5 industries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Top companies for job openings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Salary for top job titles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Most popular job titles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Skillset by job title</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Impact education on average salary</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Analyze all the features and derive multiple insights.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Visualize the data using Tableau /PowerBI and derive insights and give your inputs/suggestions to the company.</a:t>
            </a:r>
          </a:p>
          <a:p>
            <a:pPr algn="l">
              <a:lnSpc>
                <a:spcPts val="2963"/>
              </a:lnSpc>
            </a:pPr>
            <a:endParaRPr lang="en-US" sz="1975" spc="39">
              <a:solidFill>
                <a:srgbClr val="FFFFFF"/>
              </a:solidFill>
              <a:latin typeface="Montserrat Bold"/>
              <a:ea typeface="Montserrat Bold"/>
              <a:cs typeface="Montserrat Bold"/>
              <a:sym typeface="Montserrat Bold"/>
            </a:endParaRPr>
          </a:p>
        </p:txBody>
      </p:sp>
      <p:sp>
        <p:nvSpPr>
          <p:cNvPr id="6" name="Freeform 6"/>
          <p:cNvSpPr/>
          <p:nvPr/>
        </p:nvSpPr>
        <p:spPr>
          <a:xfrm>
            <a:off x="13969031" y="6172200"/>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5402616" y="4960513"/>
            <a:ext cx="7482769" cy="3834421"/>
          </a:xfrm>
          <a:custGeom>
            <a:avLst/>
            <a:gdLst/>
            <a:ahLst/>
            <a:cxnLst/>
            <a:rect l="l" t="t" r="r" b="b"/>
            <a:pathLst>
              <a:path w="7482769" h="3834421">
                <a:moveTo>
                  <a:pt x="0" y="0"/>
                </a:moveTo>
                <a:lnTo>
                  <a:pt x="7482768" y="0"/>
                </a:lnTo>
                <a:lnTo>
                  <a:pt x="7482768" y="3834421"/>
                </a:lnTo>
                <a:lnTo>
                  <a:pt x="0" y="3834421"/>
                </a:lnTo>
                <a:lnTo>
                  <a:pt x="0" y="0"/>
                </a:lnTo>
                <a:close/>
              </a:path>
            </a:pathLst>
          </a:custGeom>
          <a:blipFill>
            <a:blip r:embed="rId2"/>
            <a:stretch>
              <a:fillRect t="-825" b="-825"/>
            </a:stretch>
          </a:blipFill>
        </p:spPr>
      </p:sp>
      <p:sp>
        <p:nvSpPr>
          <p:cNvPr id="3" name="Freeform 3"/>
          <p:cNvSpPr/>
          <p:nvPr/>
        </p:nvSpPr>
        <p:spPr>
          <a:xfrm>
            <a:off x="14562236" y="6172200"/>
            <a:ext cx="3725764" cy="4114800"/>
          </a:xfrm>
          <a:custGeom>
            <a:avLst/>
            <a:gdLst/>
            <a:ahLst/>
            <a:cxnLst/>
            <a:rect l="l" t="t" r="r" b="b"/>
            <a:pathLst>
              <a:path w="3725764" h="4114800">
                <a:moveTo>
                  <a:pt x="0" y="0"/>
                </a:moveTo>
                <a:lnTo>
                  <a:pt x="3725764" y="0"/>
                </a:lnTo>
                <a:lnTo>
                  <a:pt x="37257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988220" y="1028700"/>
            <a:ext cx="12311559" cy="997297"/>
            <a:chOff x="0" y="0"/>
            <a:chExt cx="16415412" cy="1329729"/>
          </a:xfrm>
        </p:grpSpPr>
        <p:sp>
          <p:nvSpPr>
            <p:cNvPr id="5" name="TextBox 5"/>
            <p:cNvSpPr txBox="1"/>
            <p:nvPr/>
          </p:nvSpPr>
          <p:spPr>
            <a:xfrm>
              <a:off x="0" y="866179"/>
              <a:ext cx="16415412" cy="463550"/>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6" name="TextBox 6"/>
            <p:cNvSpPr txBox="1"/>
            <p:nvPr/>
          </p:nvSpPr>
          <p:spPr>
            <a:xfrm>
              <a:off x="0" y="-38100"/>
              <a:ext cx="16415412"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DATABASE CONNECTIVITY AND DATA EXTRACTION</a:t>
              </a:r>
            </a:p>
          </p:txBody>
        </p:sp>
      </p:grpSp>
      <p:sp>
        <p:nvSpPr>
          <p:cNvPr id="7" name="TextBox 7"/>
          <p:cNvSpPr txBox="1"/>
          <p:nvPr/>
        </p:nvSpPr>
        <p:spPr>
          <a:xfrm>
            <a:off x="2988220" y="4122313"/>
            <a:ext cx="3515916" cy="361950"/>
          </a:xfrm>
          <a:prstGeom prst="rect">
            <a:avLst/>
          </a:prstGeom>
        </p:spPr>
        <p:txBody>
          <a:bodyPr lIns="0" tIns="0" rIns="0" bIns="0" rtlCol="0" anchor="t">
            <a:spAutoFit/>
          </a:bodyPr>
          <a:lstStyle/>
          <a:p>
            <a:pPr marL="431801" lvl="1" indent="-215900" algn="ctr">
              <a:lnSpc>
                <a:spcPts val="3000"/>
              </a:lnSpc>
              <a:buFont typeface="Arial"/>
              <a:buChar char="•"/>
            </a:pPr>
            <a:r>
              <a:rPr lang="en-US" sz="2000" spc="40">
                <a:solidFill>
                  <a:srgbClr val="FFFFFF"/>
                </a:solidFill>
                <a:latin typeface="Montserrat Ultra-Bold"/>
                <a:ea typeface="Montserrat Ultra-Bold"/>
                <a:cs typeface="Montserrat Ultra-Bold"/>
                <a:sym typeface="Montserrat Ultra-Bold"/>
              </a:rPr>
              <a:t>Database Credentials:</a:t>
            </a:r>
          </a:p>
        </p:txBody>
      </p:sp>
      <p:sp>
        <p:nvSpPr>
          <p:cNvPr id="8" name="TextBox 8"/>
          <p:cNvSpPr txBox="1"/>
          <p:nvPr/>
        </p:nvSpPr>
        <p:spPr>
          <a:xfrm>
            <a:off x="2988220" y="2960263"/>
            <a:ext cx="9897164" cy="758133"/>
          </a:xfrm>
          <a:prstGeom prst="rect">
            <a:avLst/>
          </a:prstGeom>
        </p:spPr>
        <p:txBody>
          <a:bodyPr lIns="0" tIns="0" rIns="0" bIns="0" rtlCol="0" anchor="t">
            <a:spAutoFit/>
          </a:bodyPr>
          <a:lstStyle/>
          <a:p>
            <a:pPr marL="441360" lvl="1" indent="-220680" algn="ctr">
              <a:lnSpc>
                <a:spcPts val="3066"/>
              </a:lnSpc>
              <a:buFont typeface="Arial"/>
              <a:buChar char="•"/>
            </a:pPr>
            <a:r>
              <a:rPr lang="en-US" sz="2044" spc="40">
                <a:solidFill>
                  <a:srgbClr val="FFFFFF"/>
                </a:solidFill>
                <a:latin typeface="Montserrat Ultra-Bold"/>
                <a:ea typeface="Montserrat Ultra-Bold"/>
                <a:cs typeface="Montserrat Ultra-Bold"/>
                <a:sym typeface="Montserrat Ultra-Bold"/>
              </a:rPr>
              <a:t>Securely connect to the database using provided credentials to extract relevant job market data for analysis and visualization.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4562236" y="6172200"/>
            <a:ext cx="3725764" cy="4114800"/>
          </a:xfrm>
          <a:custGeom>
            <a:avLst/>
            <a:gdLst/>
            <a:ahLst/>
            <a:cxnLst/>
            <a:rect l="l" t="t" r="r" b="b"/>
            <a:pathLst>
              <a:path w="3725764" h="4114800">
                <a:moveTo>
                  <a:pt x="0" y="0"/>
                </a:moveTo>
                <a:lnTo>
                  <a:pt x="3725764" y="0"/>
                </a:lnTo>
                <a:lnTo>
                  <a:pt x="37257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64885" y="927450"/>
            <a:ext cx="14453330" cy="997297"/>
            <a:chOff x="0" y="0"/>
            <a:chExt cx="19271106" cy="1329729"/>
          </a:xfrm>
        </p:grpSpPr>
        <p:sp>
          <p:nvSpPr>
            <p:cNvPr id="4" name="TextBox 4"/>
            <p:cNvSpPr txBox="1"/>
            <p:nvPr/>
          </p:nvSpPr>
          <p:spPr>
            <a:xfrm>
              <a:off x="0" y="866179"/>
              <a:ext cx="19271106" cy="463550"/>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5" name="TextBox 5"/>
            <p:cNvSpPr txBox="1"/>
            <p:nvPr/>
          </p:nvSpPr>
          <p:spPr>
            <a:xfrm>
              <a:off x="0" y="-38100"/>
              <a:ext cx="19271106"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SQL-DRIVEN JOB MARKET ANALYSIS</a:t>
              </a:r>
            </a:p>
          </p:txBody>
        </p:sp>
      </p:grpSp>
      <p:sp>
        <p:nvSpPr>
          <p:cNvPr id="6" name="TextBox 6"/>
          <p:cNvSpPr txBox="1"/>
          <p:nvPr/>
        </p:nvSpPr>
        <p:spPr>
          <a:xfrm>
            <a:off x="2953385" y="2634092"/>
            <a:ext cx="8378981" cy="4952141"/>
          </a:xfrm>
          <a:prstGeom prst="rect">
            <a:avLst/>
          </a:prstGeom>
        </p:spPr>
        <p:txBody>
          <a:bodyPr lIns="0" tIns="0" rIns="0" bIns="0" rtlCol="0" anchor="t">
            <a:spAutoFit/>
          </a:bodyPr>
          <a:lstStyle/>
          <a:p>
            <a:pPr marL="519559" lvl="1" indent="-259779" algn="l">
              <a:lnSpc>
                <a:spcPts val="3609"/>
              </a:lnSpc>
              <a:buFont typeface="Arial"/>
              <a:buChar char="•"/>
            </a:pPr>
            <a:r>
              <a:rPr lang="en-US" sz="2406" spc="48">
                <a:solidFill>
                  <a:srgbClr val="FFFFFF"/>
                </a:solidFill>
                <a:latin typeface="Montserrat Bold"/>
                <a:ea typeface="Montserrat Bold"/>
                <a:cs typeface="Montserrat Bold"/>
                <a:sym typeface="Montserrat Bold"/>
              </a:rPr>
              <a:t>States Leading in Job Opportunities </a:t>
            </a:r>
          </a:p>
          <a:p>
            <a:pPr marL="519559" lvl="1" indent="-259779" algn="l">
              <a:lnSpc>
                <a:spcPts val="3609"/>
              </a:lnSpc>
              <a:buFont typeface="Arial"/>
              <a:buChar char="•"/>
            </a:pPr>
            <a:r>
              <a:rPr lang="en-US" sz="2406" spc="48">
                <a:solidFill>
                  <a:srgbClr val="FFFFFF"/>
                </a:solidFill>
                <a:latin typeface="Montserrat Bold"/>
                <a:ea typeface="Montserrat Bold"/>
                <a:cs typeface="Montserrat Bold"/>
                <a:sym typeface="Montserrat Bold"/>
              </a:rPr>
              <a:t>Salary insights by state </a:t>
            </a:r>
          </a:p>
          <a:p>
            <a:pPr marL="519559" lvl="1" indent="-259779" algn="l">
              <a:lnSpc>
                <a:spcPts val="3609"/>
              </a:lnSpc>
              <a:buFont typeface="Arial"/>
              <a:buChar char="•"/>
            </a:pPr>
            <a:r>
              <a:rPr lang="en-US" sz="2406" spc="48">
                <a:solidFill>
                  <a:srgbClr val="FFFFFF"/>
                </a:solidFill>
                <a:latin typeface="Montserrat Bold"/>
                <a:ea typeface="Montserrat Bold"/>
                <a:cs typeface="Montserrat Bold"/>
                <a:sym typeface="Montserrat Bold"/>
              </a:rPr>
              <a:t>Average salary by state</a:t>
            </a:r>
          </a:p>
          <a:p>
            <a:pPr marL="519559" lvl="1" indent="-259779" algn="l">
              <a:lnSpc>
                <a:spcPts val="3609"/>
              </a:lnSpc>
              <a:buFont typeface="Arial"/>
              <a:buChar char="•"/>
            </a:pPr>
            <a:r>
              <a:rPr lang="en-US" sz="2406" spc="48">
                <a:solidFill>
                  <a:srgbClr val="FFFFFF"/>
                </a:solidFill>
                <a:latin typeface="Montserrat Bold"/>
                <a:ea typeface="Montserrat Bold"/>
                <a:cs typeface="Montserrat Bold"/>
                <a:sym typeface="Montserrat Bold"/>
              </a:rPr>
              <a:t>Data science jobs : top 5 industries</a:t>
            </a:r>
          </a:p>
          <a:p>
            <a:pPr marL="519559" lvl="1" indent="-259779" algn="l">
              <a:lnSpc>
                <a:spcPts val="3609"/>
              </a:lnSpc>
              <a:buFont typeface="Arial"/>
              <a:buChar char="•"/>
            </a:pPr>
            <a:r>
              <a:rPr lang="en-US" sz="2406" spc="48">
                <a:solidFill>
                  <a:srgbClr val="FFFFFF"/>
                </a:solidFill>
                <a:latin typeface="Montserrat Bold"/>
                <a:ea typeface="Montserrat Bold"/>
                <a:cs typeface="Montserrat Bold"/>
                <a:sym typeface="Montserrat Bold"/>
              </a:rPr>
              <a:t>Top companies for job openings</a:t>
            </a:r>
          </a:p>
          <a:p>
            <a:pPr marL="519559" lvl="1" indent="-259779" algn="l">
              <a:lnSpc>
                <a:spcPts val="3609"/>
              </a:lnSpc>
              <a:buFont typeface="Arial"/>
              <a:buChar char="•"/>
            </a:pPr>
            <a:r>
              <a:rPr lang="en-US" sz="2406" spc="48">
                <a:solidFill>
                  <a:srgbClr val="FFFFFF"/>
                </a:solidFill>
                <a:latin typeface="Montserrat Bold"/>
                <a:ea typeface="Montserrat Bold"/>
                <a:cs typeface="Montserrat Bold"/>
                <a:sym typeface="Montserrat Bold"/>
              </a:rPr>
              <a:t>Salary for top job titles</a:t>
            </a:r>
          </a:p>
          <a:p>
            <a:pPr marL="519559" lvl="1" indent="-259779" algn="l">
              <a:lnSpc>
                <a:spcPts val="3609"/>
              </a:lnSpc>
              <a:buFont typeface="Arial"/>
              <a:buChar char="•"/>
            </a:pPr>
            <a:r>
              <a:rPr lang="en-US" sz="2406" spc="48">
                <a:solidFill>
                  <a:srgbClr val="FFFFFF"/>
                </a:solidFill>
                <a:latin typeface="Montserrat Bold"/>
                <a:ea typeface="Montserrat Bold"/>
                <a:cs typeface="Montserrat Bold"/>
                <a:sym typeface="Montserrat Bold"/>
              </a:rPr>
              <a:t>Most popular job titles</a:t>
            </a:r>
          </a:p>
          <a:p>
            <a:pPr marL="519559" lvl="1" indent="-259779" algn="l">
              <a:lnSpc>
                <a:spcPts val="3609"/>
              </a:lnSpc>
              <a:buFont typeface="Arial"/>
              <a:buChar char="•"/>
            </a:pPr>
            <a:r>
              <a:rPr lang="en-US" sz="2406" spc="48">
                <a:solidFill>
                  <a:srgbClr val="FFFFFF"/>
                </a:solidFill>
                <a:latin typeface="Montserrat Bold"/>
                <a:ea typeface="Montserrat Bold"/>
                <a:cs typeface="Montserrat Bold"/>
                <a:sym typeface="Montserrat Bold"/>
              </a:rPr>
              <a:t>Skillset by job title</a:t>
            </a:r>
          </a:p>
          <a:p>
            <a:pPr marL="519559" lvl="1" indent="-259779" algn="l">
              <a:lnSpc>
                <a:spcPts val="3609"/>
              </a:lnSpc>
              <a:buFont typeface="Arial"/>
              <a:buChar char="•"/>
            </a:pPr>
            <a:r>
              <a:rPr lang="en-US" sz="2406" spc="48">
                <a:solidFill>
                  <a:srgbClr val="FFFFFF"/>
                </a:solidFill>
                <a:latin typeface="Montserrat Bold"/>
                <a:ea typeface="Montserrat Bold"/>
                <a:cs typeface="Montserrat Bold"/>
                <a:sym typeface="Montserrat Bold"/>
              </a:rPr>
              <a:t>Impact education on average salary</a:t>
            </a:r>
          </a:p>
          <a:p>
            <a:pPr algn="l">
              <a:lnSpc>
                <a:spcPts val="3609"/>
              </a:lnSpc>
            </a:pPr>
            <a:endParaRPr lang="en-US" sz="2406" spc="48">
              <a:solidFill>
                <a:srgbClr val="FFFFFF"/>
              </a:solidFill>
              <a:latin typeface="Montserrat Bold"/>
              <a:ea typeface="Montserrat Bold"/>
              <a:cs typeface="Montserrat Bold"/>
              <a:sym typeface="Montserrat Bold"/>
            </a:endParaRPr>
          </a:p>
          <a:p>
            <a:pPr algn="l">
              <a:lnSpc>
                <a:spcPts val="3609"/>
              </a:lnSpc>
            </a:pPr>
            <a:endParaRPr lang="en-US" sz="2406" spc="48">
              <a:solidFill>
                <a:srgbClr val="FFFFFF"/>
              </a:solidFill>
              <a:latin typeface="Montserrat Bold"/>
              <a:ea typeface="Montserrat Bold"/>
              <a:cs typeface="Montserrat Bold"/>
              <a:sym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8803072" y="3277635"/>
            <a:ext cx="9017406" cy="3731730"/>
          </a:xfrm>
          <a:custGeom>
            <a:avLst/>
            <a:gdLst/>
            <a:ahLst/>
            <a:cxnLst/>
            <a:rect l="l" t="t" r="r" b="b"/>
            <a:pathLst>
              <a:path w="9017406" h="3731730">
                <a:moveTo>
                  <a:pt x="0" y="0"/>
                </a:moveTo>
                <a:lnTo>
                  <a:pt x="9017406" y="0"/>
                </a:lnTo>
                <a:lnTo>
                  <a:pt x="9017406" y="3731730"/>
                </a:lnTo>
                <a:lnTo>
                  <a:pt x="0" y="3731730"/>
                </a:lnTo>
                <a:lnTo>
                  <a:pt x="0" y="0"/>
                </a:lnTo>
                <a:close/>
              </a:path>
            </a:pathLst>
          </a:custGeom>
          <a:blipFill>
            <a:blip r:embed="rId2"/>
            <a:stretch>
              <a:fillRect t="-2108" r="-37101" b="-2108"/>
            </a:stretch>
          </a:blipFill>
        </p:spPr>
      </p:sp>
      <p:sp>
        <p:nvSpPr>
          <p:cNvPr id="3" name="Freeform 3"/>
          <p:cNvSpPr/>
          <p:nvPr/>
        </p:nvSpPr>
        <p:spPr>
          <a:xfrm>
            <a:off x="14336123" y="7815280"/>
            <a:ext cx="3951877" cy="2471720"/>
          </a:xfrm>
          <a:custGeom>
            <a:avLst/>
            <a:gdLst/>
            <a:ahLst/>
            <a:cxnLst/>
            <a:rect l="l" t="t" r="r" b="b"/>
            <a:pathLst>
              <a:path w="3951877" h="2471720">
                <a:moveTo>
                  <a:pt x="0" y="0"/>
                </a:moveTo>
                <a:lnTo>
                  <a:pt x="3951877" y="0"/>
                </a:lnTo>
                <a:lnTo>
                  <a:pt x="3951877" y="2471720"/>
                </a:lnTo>
                <a:lnTo>
                  <a:pt x="0" y="24717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988220" y="1028700"/>
            <a:ext cx="12311559" cy="997297"/>
            <a:chOff x="0" y="0"/>
            <a:chExt cx="16415412" cy="1329729"/>
          </a:xfrm>
        </p:grpSpPr>
        <p:sp>
          <p:nvSpPr>
            <p:cNvPr id="5" name="TextBox 5"/>
            <p:cNvSpPr txBox="1"/>
            <p:nvPr/>
          </p:nvSpPr>
          <p:spPr>
            <a:xfrm>
              <a:off x="0" y="866179"/>
              <a:ext cx="16415412" cy="463550"/>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6" name="TextBox 6"/>
            <p:cNvSpPr txBox="1"/>
            <p:nvPr/>
          </p:nvSpPr>
          <p:spPr>
            <a:xfrm>
              <a:off x="0" y="-38100"/>
              <a:ext cx="16415412"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STATES LEADING IN JOB OPPORTUNITIES</a:t>
              </a:r>
            </a:p>
          </p:txBody>
        </p:sp>
      </p:grpSp>
      <p:sp>
        <p:nvSpPr>
          <p:cNvPr id="7" name="TextBox 7"/>
          <p:cNvSpPr txBox="1"/>
          <p:nvPr/>
        </p:nvSpPr>
        <p:spPr>
          <a:xfrm>
            <a:off x="1028700" y="2340343"/>
            <a:ext cx="7525254" cy="5925475"/>
          </a:xfrm>
          <a:prstGeom prst="rect">
            <a:avLst/>
          </a:prstGeom>
        </p:spPr>
        <p:txBody>
          <a:bodyPr lIns="0" tIns="0" rIns="0" bIns="0" rtlCol="0" anchor="t">
            <a:spAutoFit/>
          </a:bodyPr>
          <a:lstStyle/>
          <a:p>
            <a:pPr algn="l">
              <a:lnSpc>
                <a:spcPts val="2963"/>
              </a:lnSpc>
            </a:pPr>
            <a:r>
              <a:rPr lang="en-US" sz="1975" spc="39">
                <a:solidFill>
                  <a:srgbClr val="FFFFFF"/>
                </a:solidFill>
                <a:latin typeface="Montserrat Bold"/>
                <a:ea typeface="Montserrat Bold"/>
                <a:cs typeface="Montserrat Bold"/>
                <a:sym typeface="Montserrat Bold"/>
              </a:rPr>
              <a:t>Introduction:</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This slide highlights the states with the highest number of job openings, showcasing where the job market is most active.</a:t>
            </a:r>
          </a:p>
          <a:p>
            <a:pPr algn="l">
              <a:lnSpc>
                <a:spcPts val="2963"/>
              </a:lnSpc>
            </a:pPr>
            <a:r>
              <a:rPr lang="en-US" sz="1975" spc="39">
                <a:solidFill>
                  <a:srgbClr val="FFFFFF"/>
                </a:solidFill>
                <a:latin typeface="Montserrat Bold"/>
                <a:ea typeface="Montserrat Bold"/>
                <a:cs typeface="Montserrat Bold"/>
                <a:sym typeface="Montserrat Bold"/>
              </a:rPr>
              <a:t>Key Observations: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The bar chart indicates a significant concentration of job opportunities in certain states.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States like California, Sanfransco , and New York, Cambridge lead in job openings.</a:t>
            </a:r>
          </a:p>
          <a:p>
            <a:pPr algn="l">
              <a:lnSpc>
                <a:spcPts val="2963"/>
              </a:lnSpc>
            </a:pPr>
            <a:r>
              <a:rPr lang="en-US" sz="1975" spc="39">
                <a:solidFill>
                  <a:srgbClr val="FFFFFF"/>
                </a:solidFill>
                <a:latin typeface="Montserrat Bold"/>
                <a:ea typeface="Montserrat Bold"/>
                <a:cs typeface="Montserrat Bold"/>
                <a:sym typeface="Montserrat Bold"/>
              </a:rPr>
              <a:t>Insights: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The concentration of job openings in these states suggests strong economic activity and potential hubs for job seekers.</a:t>
            </a:r>
          </a:p>
          <a:p>
            <a:pPr marL="426556" lvl="1" indent="-213278" algn="l">
              <a:lnSpc>
                <a:spcPts val="2963"/>
              </a:lnSpc>
              <a:buFont typeface="Arial"/>
              <a:buChar char="•"/>
            </a:pPr>
            <a:r>
              <a:rPr lang="en-US" sz="1975" spc="39">
                <a:solidFill>
                  <a:srgbClr val="FFFFFF"/>
                </a:solidFill>
                <a:latin typeface="Montserrat Bold"/>
                <a:ea typeface="Montserrat Bold"/>
                <a:cs typeface="Montserrat Bold"/>
                <a:sym typeface="Montserrat Bold"/>
              </a:rPr>
              <a:t>Companies may prefer these states due to their large workforce and economic stability.</a:t>
            </a:r>
          </a:p>
          <a:p>
            <a:pPr algn="l">
              <a:lnSpc>
                <a:spcPts val="2963"/>
              </a:lnSpc>
            </a:pPr>
            <a:endParaRPr lang="en-US" sz="1975" spc="39">
              <a:solidFill>
                <a:srgbClr val="FFFFFF"/>
              </a:solidFill>
              <a:latin typeface="Montserrat Bold"/>
              <a:ea typeface="Montserrat Bold"/>
              <a:cs typeface="Montserrat Bold"/>
              <a:sym typeface="Montserra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0695802" y="2836086"/>
            <a:ext cx="6563498" cy="5412270"/>
          </a:xfrm>
          <a:custGeom>
            <a:avLst/>
            <a:gdLst/>
            <a:ahLst/>
            <a:cxnLst/>
            <a:rect l="l" t="t" r="r" b="b"/>
            <a:pathLst>
              <a:path w="6563498" h="5412270">
                <a:moveTo>
                  <a:pt x="0" y="0"/>
                </a:moveTo>
                <a:lnTo>
                  <a:pt x="6563498" y="0"/>
                </a:lnTo>
                <a:lnTo>
                  <a:pt x="6563498" y="5412270"/>
                </a:lnTo>
                <a:lnTo>
                  <a:pt x="0" y="5412270"/>
                </a:lnTo>
                <a:lnTo>
                  <a:pt x="0" y="0"/>
                </a:lnTo>
                <a:close/>
              </a:path>
            </a:pathLst>
          </a:custGeom>
          <a:blipFill>
            <a:blip r:embed="rId2"/>
            <a:stretch>
              <a:fillRect/>
            </a:stretch>
          </a:blipFill>
        </p:spPr>
      </p:sp>
      <p:sp>
        <p:nvSpPr>
          <p:cNvPr id="3" name="Freeform 3"/>
          <p:cNvSpPr/>
          <p:nvPr/>
        </p:nvSpPr>
        <p:spPr>
          <a:xfrm>
            <a:off x="0" y="7893641"/>
            <a:ext cx="2127914" cy="2393359"/>
          </a:xfrm>
          <a:custGeom>
            <a:avLst/>
            <a:gdLst/>
            <a:ahLst/>
            <a:cxnLst/>
            <a:rect l="l" t="t" r="r" b="b"/>
            <a:pathLst>
              <a:path w="2127914" h="2393359">
                <a:moveTo>
                  <a:pt x="0" y="0"/>
                </a:moveTo>
                <a:lnTo>
                  <a:pt x="2127914" y="0"/>
                </a:lnTo>
                <a:lnTo>
                  <a:pt x="2127914" y="2393359"/>
                </a:lnTo>
                <a:lnTo>
                  <a:pt x="0" y="2393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3668429" y="1058990"/>
            <a:ext cx="10951142" cy="1010150"/>
            <a:chOff x="0" y="0"/>
            <a:chExt cx="14601523" cy="1346867"/>
          </a:xfrm>
        </p:grpSpPr>
        <p:sp>
          <p:nvSpPr>
            <p:cNvPr id="5" name="TextBox 5"/>
            <p:cNvSpPr txBox="1"/>
            <p:nvPr/>
          </p:nvSpPr>
          <p:spPr>
            <a:xfrm>
              <a:off x="0" y="883317"/>
              <a:ext cx="14601523" cy="463550"/>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6" name="TextBox 6"/>
            <p:cNvSpPr txBox="1"/>
            <p:nvPr/>
          </p:nvSpPr>
          <p:spPr>
            <a:xfrm>
              <a:off x="0" y="-38100"/>
              <a:ext cx="14601523"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SALARY INSIGHTS BY STATE</a:t>
              </a:r>
            </a:p>
          </p:txBody>
        </p:sp>
      </p:grpSp>
      <p:sp>
        <p:nvSpPr>
          <p:cNvPr id="7" name="TextBox 7"/>
          <p:cNvSpPr txBox="1"/>
          <p:nvPr/>
        </p:nvSpPr>
        <p:spPr>
          <a:xfrm>
            <a:off x="1028700" y="2788461"/>
            <a:ext cx="7836195" cy="5172306"/>
          </a:xfrm>
          <a:prstGeom prst="rect">
            <a:avLst/>
          </a:prstGeom>
        </p:spPr>
        <p:txBody>
          <a:bodyPr lIns="0" tIns="0" rIns="0" bIns="0" rtlCol="0" anchor="t">
            <a:spAutoFit/>
          </a:bodyPr>
          <a:lstStyle/>
          <a:p>
            <a:pPr algn="l">
              <a:lnSpc>
                <a:spcPts val="2990"/>
              </a:lnSpc>
            </a:pPr>
            <a:r>
              <a:rPr lang="en-US" sz="1993" spc="39">
                <a:solidFill>
                  <a:srgbClr val="FFFFFF"/>
                </a:solidFill>
                <a:latin typeface="Montserrat Bold"/>
                <a:ea typeface="Montserrat Bold"/>
                <a:cs typeface="Montserrat Bold"/>
                <a:sym typeface="Montserrat Bold"/>
              </a:rPr>
              <a:t>Introduction:</a:t>
            </a:r>
          </a:p>
          <a:p>
            <a:pPr marL="430494" lvl="1" indent="-215247" algn="l">
              <a:lnSpc>
                <a:spcPts val="2990"/>
              </a:lnSpc>
              <a:buFont typeface="Arial"/>
              <a:buChar char="•"/>
            </a:pPr>
            <a:r>
              <a:rPr lang="en-US" sz="1993" spc="39">
                <a:solidFill>
                  <a:srgbClr val="FFFFFF"/>
                </a:solidFill>
                <a:latin typeface="Montserrat Bold"/>
                <a:ea typeface="Montserrat Bold"/>
                <a:cs typeface="Montserrat Bold"/>
                <a:sym typeface="Montserrat Bold"/>
              </a:rPr>
              <a:t>This slide provides an analysis of the average, minimal, and maximal salaries across various states.</a:t>
            </a:r>
          </a:p>
          <a:p>
            <a:pPr algn="l">
              <a:lnSpc>
                <a:spcPts val="2990"/>
              </a:lnSpc>
            </a:pPr>
            <a:r>
              <a:rPr lang="en-US" sz="1993" spc="39">
                <a:solidFill>
                  <a:srgbClr val="FFFFFF"/>
                </a:solidFill>
                <a:latin typeface="Montserrat Bold"/>
                <a:ea typeface="Montserrat Bold"/>
                <a:cs typeface="Montserrat Bold"/>
                <a:sym typeface="Montserrat Bold"/>
              </a:rPr>
              <a:t>Key Observations:</a:t>
            </a:r>
          </a:p>
          <a:p>
            <a:pPr marL="430494" lvl="1" indent="-215247" algn="l">
              <a:lnSpc>
                <a:spcPts val="2990"/>
              </a:lnSpc>
              <a:buFont typeface="Arial"/>
              <a:buChar char="•"/>
            </a:pPr>
            <a:r>
              <a:rPr lang="en-US" sz="1993" spc="39">
                <a:solidFill>
                  <a:srgbClr val="FFFFFF"/>
                </a:solidFill>
                <a:latin typeface="Montserrat Bold"/>
                <a:ea typeface="Montserrat Bold"/>
                <a:cs typeface="Montserrat Bold"/>
                <a:sym typeface="Montserrat Bold"/>
              </a:rPr>
              <a:t>The line chart displays significant salary disparities between states.</a:t>
            </a:r>
          </a:p>
          <a:p>
            <a:pPr marL="430494" lvl="1" indent="-215247" algn="l">
              <a:lnSpc>
                <a:spcPts val="2990"/>
              </a:lnSpc>
              <a:buFont typeface="Arial"/>
              <a:buChar char="•"/>
            </a:pPr>
            <a:r>
              <a:rPr lang="en-US" sz="1993" spc="39">
                <a:solidFill>
                  <a:srgbClr val="FFFFFF"/>
                </a:solidFill>
                <a:latin typeface="Montserrat Bold"/>
                <a:ea typeface="Montserrat Bold"/>
                <a:cs typeface="Montserrat Bold"/>
                <a:sym typeface="Montserrat Bold"/>
              </a:rPr>
              <a:t>States like California and New York show higher salary ranges compared to others.</a:t>
            </a:r>
          </a:p>
          <a:p>
            <a:pPr algn="l">
              <a:lnSpc>
                <a:spcPts val="2990"/>
              </a:lnSpc>
            </a:pPr>
            <a:r>
              <a:rPr lang="en-US" sz="1993" spc="39">
                <a:solidFill>
                  <a:srgbClr val="FFFFFF"/>
                </a:solidFill>
                <a:latin typeface="Montserrat Bold"/>
                <a:ea typeface="Montserrat Bold"/>
                <a:cs typeface="Montserrat Bold"/>
                <a:sym typeface="Montserrat Bold"/>
              </a:rPr>
              <a:t>Insights:</a:t>
            </a:r>
          </a:p>
          <a:p>
            <a:pPr marL="430494" lvl="1" indent="-215247" algn="l">
              <a:lnSpc>
                <a:spcPts val="2990"/>
              </a:lnSpc>
              <a:buFont typeface="Arial"/>
              <a:buChar char="•"/>
            </a:pPr>
            <a:r>
              <a:rPr lang="en-US" sz="1993" spc="39">
                <a:solidFill>
                  <a:srgbClr val="FFFFFF"/>
                </a:solidFill>
                <a:latin typeface="Montserrat Bold"/>
                <a:ea typeface="Montserrat Bold"/>
                <a:cs typeface="Montserrat Bold"/>
                <a:sym typeface="Montserrat Bold"/>
              </a:rPr>
              <a:t>Higher salary ranges in certain states may correlate with higher living costs and competitive job markets.</a:t>
            </a:r>
          </a:p>
          <a:p>
            <a:pPr marL="430494" lvl="1" indent="-215247" algn="l">
              <a:lnSpc>
                <a:spcPts val="2990"/>
              </a:lnSpc>
              <a:buFont typeface="Arial"/>
              <a:buChar char="•"/>
            </a:pPr>
            <a:r>
              <a:rPr lang="en-US" sz="1993" spc="39">
                <a:solidFill>
                  <a:srgbClr val="FFFFFF"/>
                </a:solidFill>
                <a:latin typeface="Montserrat Bold"/>
                <a:ea typeface="Montserrat Bold"/>
                <a:cs typeface="Montserrat Bold"/>
                <a:sym typeface="Montserrat Bold"/>
              </a:rPr>
              <a:t>Job seekers can use this information to target states that offer better financial incentives.</a:t>
            </a:r>
          </a:p>
          <a:p>
            <a:pPr algn="l">
              <a:lnSpc>
                <a:spcPts val="2990"/>
              </a:lnSpc>
            </a:pPr>
            <a:endParaRPr lang="en-US" sz="1993" spc="39">
              <a:solidFill>
                <a:srgbClr val="FFFFFF"/>
              </a:solidFill>
              <a:latin typeface="Montserrat Bold"/>
              <a:ea typeface="Montserrat Bold"/>
              <a:cs typeface="Montserrat Bold"/>
              <a:sym typeface="Montserrat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1428674" y="2830120"/>
            <a:ext cx="5830626" cy="5264713"/>
          </a:xfrm>
          <a:custGeom>
            <a:avLst/>
            <a:gdLst/>
            <a:ahLst/>
            <a:cxnLst/>
            <a:rect l="l" t="t" r="r" b="b"/>
            <a:pathLst>
              <a:path w="5830626" h="5264713">
                <a:moveTo>
                  <a:pt x="0" y="0"/>
                </a:moveTo>
                <a:lnTo>
                  <a:pt x="5830626" y="0"/>
                </a:lnTo>
                <a:lnTo>
                  <a:pt x="5830626" y="5264713"/>
                </a:lnTo>
                <a:lnTo>
                  <a:pt x="0" y="5264713"/>
                </a:lnTo>
                <a:lnTo>
                  <a:pt x="0" y="0"/>
                </a:lnTo>
                <a:close/>
              </a:path>
            </a:pathLst>
          </a:custGeom>
          <a:blipFill>
            <a:blip r:embed="rId2"/>
            <a:stretch>
              <a:fillRect/>
            </a:stretch>
          </a:blipFill>
        </p:spPr>
      </p:sp>
      <p:sp>
        <p:nvSpPr>
          <p:cNvPr id="3" name="Freeform 3"/>
          <p:cNvSpPr/>
          <p:nvPr/>
        </p:nvSpPr>
        <p:spPr>
          <a:xfrm>
            <a:off x="-4763" y="6162675"/>
            <a:ext cx="5388429" cy="4114800"/>
          </a:xfrm>
          <a:custGeom>
            <a:avLst/>
            <a:gdLst/>
            <a:ahLst/>
            <a:cxnLst/>
            <a:rect l="l" t="t" r="r" b="b"/>
            <a:pathLst>
              <a:path w="5388429" h="4114800">
                <a:moveTo>
                  <a:pt x="0" y="0"/>
                </a:moveTo>
                <a:lnTo>
                  <a:pt x="5388428" y="0"/>
                </a:lnTo>
                <a:lnTo>
                  <a:pt x="53884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grpSp>
        <p:nvGrpSpPr>
          <p:cNvPr id="4" name="Group 4"/>
          <p:cNvGrpSpPr/>
          <p:nvPr/>
        </p:nvGrpSpPr>
        <p:grpSpPr>
          <a:xfrm>
            <a:off x="3788045" y="1028700"/>
            <a:ext cx="10951142" cy="1010150"/>
            <a:chOff x="0" y="0"/>
            <a:chExt cx="14601523" cy="1346867"/>
          </a:xfrm>
        </p:grpSpPr>
        <p:sp>
          <p:nvSpPr>
            <p:cNvPr id="5" name="TextBox 5"/>
            <p:cNvSpPr txBox="1"/>
            <p:nvPr/>
          </p:nvSpPr>
          <p:spPr>
            <a:xfrm>
              <a:off x="0" y="883317"/>
              <a:ext cx="14601523" cy="463550"/>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6" name="TextBox 6"/>
            <p:cNvSpPr txBox="1"/>
            <p:nvPr/>
          </p:nvSpPr>
          <p:spPr>
            <a:xfrm>
              <a:off x="0" y="-38100"/>
              <a:ext cx="14601523"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AVERAGE SALARY BY STATE</a:t>
              </a:r>
            </a:p>
          </p:txBody>
        </p:sp>
      </p:grpSp>
      <p:sp>
        <p:nvSpPr>
          <p:cNvPr id="7" name="TextBox 7"/>
          <p:cNvSpPr txBox="1"/>
          <p:nvPr/>
        </p:nvSpPr>
        <p:spPr>
          <a:xfrm>
            <a:off x="2805446" y="2936130"/>
            <a:ext cx="7578910" cy="5314950"/>
          </a:xfrm>
          <a:prstGeom prst="rect">
            <a:avLst/>
          </a:prstGeom>
        </p:spPr>
        <p:txBody>
          <a:bodyPr lIns="0" tIns="0" rIns="0" bIns="0" rtlCol="0" anchor="t">
            <a:spAutoFit/>
          </a:bodyPr>
          <a:lstStyle/>
          <a:p>
            <a:pPr algn="l">
              <a:lnSpc>
                <a:spcPts val="3000"/>
              </a:lnSpc>
            </a:pPr>
            <a:r>
              <a:rPr lang="en-US" sz="2000" spc="40">
                <a:solidFill>
                  <a:srgbClr val="FFFFFF"/>
                </a:solidFill>
                <a:latin typeface="Montserrat Bold"/>
                <a:ea typeface="Montserrat Bold"/>
                <a:cs typeface="Montserrat Bold"/>
                <a:sym typeface="Montserrat Bold"/>
              </a:rPr>
              <a:t>Introduction:</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This slide focuses on the average salaries offered in different states.</a:t>
            </a:r>
          </a:p>
          <a:p>
            <a:pPr algn="l">
              <a:lnSpc>
                <a:spcPts val="3000"/>
              </a:lnSpc>
            </a:pPr>
            <a:r>
              <a:rPr lang="en-US" sz="2000" spc="40">
                <a:solidFill>
                  <a:srgbClr val="FFFFFF"/>
                </a:solidFill>
                <a:latin typeface="Montserrat Bold"/>
                <a:ea typeface="Montserrat Bold"/>
                <a:cs typeface="Montserrat Bold"/>
                <a:sym typeface="Montserrat Bold"/>
              </a:rPr>
              <a:t>Key Observations:</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The bar chart indicates states with the highest average salaries.</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States like San Francisco and New York, Cambridge and Chicago offer higher average salaries.</a:t>
            </a:r>
          </a:p>
          <a:p>
            <a:pPr algn="l">
              <a:lnSpc>
                <a:spcPts val="3000"/>
              </a:lnSpc>
            </a:pPr>
            <a:r>
              <a:rPr lang="en-US" sz="2000" spc="40">
                <a:solidFill>
                  <a:srgbClr val="FFFFFF"/>
                </a:solidFill>
                <a:latin typeface="Montserrat Bold"/>
                <a:ea typeface="Montserrat Bold"/>
                <a:cs typeface="Montserrat Bold"/>
                <a:sym typeface="Montserrat Bold"/>
              </a:rPr>
              <a:t>insights:</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States with higher average salaries might attract more skilled professionals.</a:t>
            </a:r>
          </a:p>
          <a:p>
            <a:pPr marL="431801" lvl="1" indent="-215900" algn="l">
              <a:lnSpc>
                <a:spcPts val="3000"/>
              </a:lnSpc>
              <a:buFont typeface="Arial"/>
              <a:buChar char="•"/>
            </a:pPr>
            <a:r>
              <a:rPr lang="en-US" sz="2000" spc="40">
                <a:solidFill>
                  <a:srgbClr val="FFFFFF"/>
                </a:solidFill>
                <a:latin typeface="Montserrat Bold"/>
                <a:ea typeface="Montserrat Bold"/>
                <a:cs typeface="Montserrat Bold"/>
                <a:sym typeface="Montserrat Bold"/>
              </a:rPr>
              <a:t>Companies in these states may offer competitive compensation packages to attract top talent.</a:t>
            </a:r>
          </a:p>
          <a:p>
            <a:pPr algn="l">
              <a:lnSpc>
                <a:spcPts val="3000"/>
              </a:lnSpc>
            </a:pPr>
            <a:endParaRPr lang="en-US" sz="2000" spc="40">
              <a:solidFill>
                <a:srgbClr val="FFFFFF"/>
              </a:solidFill>
              <a:latin typeface="Montserrat Bold"/>
              <a:ea typeface="Montserrat Bold"/>
              <a:cs typeface="Montserrat Bold"/>
              <a:sym typeface="Montserra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2953"/>
        </a:solidFill>
        <a:effectLst/>
      </p:bgPr>
    </p:bg>
    <p:spTree>
      <p:nvGrpSpPr>
        <p:cNvPr id="1" name=""/>
        <p:cNvGrpSpPr/>
        <p:nvPr/>
      </p:nvGrpSpPr>
      <p:grpSpPr>
        <a:xfrm>
          <a:off x="0" y="0"/>
          <a:ext cx="0" cy="0"/>
          <a:chOff x="0" y="0"/>
          <a:chExt cx="0" cy="0"/>
        </a:xfrm>
      </p:grpSpPr>
      <p:sp>
        <p:nvSpPr>
          <p:cNvPr id="2" name="Freeform 2"/>
          <p:cNvSpPr/>
          <p:nvPr/>
        </p:nvSpPr>
        <p:spPr>
          <a:xfrm>
            <a:off x="10522955" y="2711465"/>
            <a:ext cx="6736345" cy="4664625"/>
          </a:xfrm>
          <a:custGeom>
            <a:avLst/>
            <a:gdLst/>
            <a:ahLst/>
            <a:cxnLst/>
            <a:rect l="l" t="t" r="r" b="b"/>
            <a:pathLst>
              <a:path w="6736345" h="4664625">
                <a:moveTo>
                  <a:pt x="0" y="0"/>
                </a:moveTo>
                <a:lnTo>
                  <a:pt x="6736345" y="0"/>
                </a:lnTo>
                <a:lnTo>
                  <a:pt x="6736345" y="4664625"/>
                </a:lnTo>
                <a:lnTo>
                  <a:pt x="0" y="4664625"/>
                </a:lnTo>
                <a:lnTo>
                  <a:pt x="0" y="0"/>
                </a:lnTo>
                <a:close/>
              </a:path>
            </a:pathLst>
          </a:custGeom>
          <a:blipFill>
            <a:blip r:embed="rId2"/>
            <a:stretch>
              <a:fillRect t="-805" b="-805"/>
            </a:stretch>
          </a:blipFill>
        </p:spPr>
      </p:sp>
      <p:grpSp>
        <p:nvGrpSpPr>
          <p:cNvPr id="3" name="Group 3"/>
          <p:cNvGrpSpPr/>
          <p:nvPr/>
        </p:nvGrpSpPr>
        <p:grpSpPr>
          <a:xfrm>
            <a:off x="3668429" y="1058990"/>
            <a:ext cx="10951142" cy="1010150"/>
            <a:chOff x="0" y="0"/>
            <a:chExt cx="14601523" cy="1346867"/>
          </a:xfrm>
        </p:grpSpPr>
        <p:sp>
          <p:nvSpPr>
            <p:cNvPr id="4" name="TextBox 4"/>
            <p:cNvSpPr txBox="1"/>
            <p:nvPr/>
          </p:nvSpPr>
          <p:spPr>
            <a:xfrm>
              <a:off x="0" y="883317"/>
              <a:ext cx="14601523" cy="463550"/>
            </a:xfrm>
            <a:prstGeom prst="rect">
              <a:avLst/>
            </a:prstGeom>
          </p:spPr>
          <p:txBody>
            <a:bodyPr lIns="0" tIns="0" rIns="0" bIns="0" rtlCol="0" anchor="t">
              <a:spAutoFit/>
            </a:bodyPr>
            <a:lstStyle/>
            <a:p>
              <a:pPr algn="ctr">
                <a:lnSpc>
                  <a:spcPts val="3000"/>
                </a:lnSpc>
              </a:pPr>
              <a:r>
                <a:rPr lang="en-US" sz="2000" spc="40">
                  <a:solidFill>
                    <a:srgbClr val="FFFFFF"/>
                  </a:solidFill>
                  <a:latin typeface="Montserrat Ultra-Bold"/>
                  <a:ea typeface="Montserrat Ultra-Bold"/>
                  <a:cs typeface="Montserrat Ultra-Bold"/>
                  <a:sym typeface="Montserrat Ultra-Bold"/>
                </a:rPr>
                <a:t>in The Market</a:t>
              </a:r>
            </a:p>
          </p:txBody>
        </p:sp>
        <p:sp>
          <p:nvSpPr>
            <p:cNvPr id="5" name="TextBox 5"/>
            <p:cNvSpPr txBox="1"/>
            <p:nvPr/>
          </p:nvSpPr>
          <p:spPr>
            <a:xfrm>
              <a:off x="0" y="-38100"/>
              <a:ext cx="14601523" cy="758444"/>
            </a:xfrm>
            <a:prstGeom prst="rect">
              <a:avLst/>
            </a:prstGeom>
          </p:spPr>
          <p:txBody>
            <a:bodyPr lIns="0" tIns="0" rIns="0" bIns="0" rtlCol="0" anchor="t">
              <a:spAutoFit/>
            </a:bodyPr>
            <a:lstStyle/>
            <a:p>
              <a:pPr marL="0" lvl="0" indent="0" algn="ctr">
                <a:lnSpc>
                  <a:spcPts val="4716"/>
                </a:lnSpc>
                <a:spcBef>
                  <a:spcPct val="0"/>
                </a:spcBef>
              </a:pPr>
              <a:r>
                <a:rPr lang="en-US" sz="3600" spc="-212">
                  <a:solidFill>
                    <a:srgbClr val="FFFFFF"/>
                  </a:solidFill>
                  <a:latin typeface="Montserrat Ultra-Bold Italics"/>
                  <a:ea typeface="Montserrat Ultra-Bold Italics"/>
                  <a:cs typeface="Montserrat Ultra-Bold Italics"/>
                  <a:sym typeface="Montserrat Ultra-Bold Italics"/>
                </a:rPr>
                <a:t>DATA SCIENCE JOBS : TOP 5 INDUSTRIES</a:t>
              </a:r>
            </a:p>
          </p:txBody>
        </p:sp>
      </p:grpSp>
      <p:sp>
        <p:nvSpPr>
          <p:cNvPr id="6" name="TextBox 6"/>
          <p:cNvSpPr txBox="1"/>
          <p:nvPr/>
        </p:nvSpPr>
        <p:spPr>
          <a:xfrm>
            <a:off x="1750800" y="2950845"/>
            <a:ext cx="8482087" cy="4690110"/>
          </a:xfrm>
          <a:prstGeom prst="rect">
            <a:avLst/>
          </a:prstGeom>
        </p:spPr>
        <p:txBody>
          <a:bodyPr lIns="0" tIns="0" rIns="0" bIns="0" rtlCol="0" anchor="t">
            <a:spAutoFit/>
          </a:bodyPr>
          <a:lstStyle/>
          <a:p>
            <a:pPr algn="l">
              <a:lnSpc>
                <a:spcPts val="2850"/>
              </a:lnSpc>
            </a:pPr>
            <a:r>
              <a:rPr lang="en-US" sz="1900" spc="38">
                <a:solidFill>
                  <a:srgbClr val="FFFFFF"/>
                </a:solidFill>
                <a:latin typeface="Montserrat Bold"/>
                <a:ea typeface="Montserrat Bold"/>
                <a:cs typeface="Montserrat Bold"/>
                <a:sym typeface="Montserrat Bold"/>
              </a:rPr>
              <a:t>Introduction:</a:t>
            </a:r>
          </a:p>
          <a:p>
            <a:pPr marL="410211" lvl="1" indent="-205106" algn="l">
              <a:lnSpc>
                <a:spcPts val="2850"/>
              </a:lnSpc>
              <a:buFont typeface="Arial"/>
              <a:buChar char="•"/>
            </a:pPr>
            <a:r>
              <a:rPr lang="en-US" sz="1900" spc="38">
                <a:solidFill>
                  <a:srgbClr val="FFFFFF"/>
                </a:solidFill>
                <a:latin typeface="Montserrat Bold"/>
                <a:ea typeface="Montserrat Bold"/>
                <a:cs typeface="Montserrat Bold"/>
                <a:sym typeface="Montserrat Bold"/>
              </a:rPr>
              <a:t>This slide examines the top 5 industries with the most data science job postings.</a:t>
            </a:r>
          </a:p>
          <a:p>
            <a:pPr algn="l">
              <a:lnSpc>
                <a:spcPts val="2850"/>
              </a:lnSpc>
            </a:pPr>
            <a:r>
              <a:rPr lang="en-US" sz="1900" spc="38">
                <a:solidFill>
                  <a:srgbClr val="FFFFFF"/>
                </a:solidFill>
                <a:latin typeface="Montserrat Bold"/>
                <a:ea typeface="Montserrat Bold"/>
                <a:cs typeface="Montserrat Bold"/>
                <a:sym typeface="Montserrat Bold"/>
              </a:rPr>
              <a:t>Key Observations:</a:t>
            </a:r>
          </a:p>
          <a:p>
            <a:pPr marL="410211" lvl="1" indent="-205106" algn="l">
              <a:lnSpc>
                <a:spcPts val="2850"/>
              </a:lnSpc>
              <a:buFont typeface="Arial"/>
              <a:buChar char="•"/>
            </a:pPr>
            <a:r>
              <a:rPr lang="en-US" sz="1900" spc="38">
                <a:solidFill>
                  <a:srgbClr val="FFFFFF"/>
                </a:solidFill>
                <a:latin typeface="Montserrat Bold"/>
                <a:ea typeface="Montserrat Bold"/>
                <a:cs typeface="Montserrat Bold"/>
                <a:sym typeface="Montserrat Bold"/>
              </a:rPr>
              <a:t>The line chart highlights industries such as Biotech &amp; Pharmaceuticals , Enterprises software &amp; Network Solutions, and IT services leading in data science job postings.</a:t>
            </a:r>
          </a:p>
          <a:p>
            <a:pPr algn="l">
              <a:lnSpc>
                <a:spcPts val="2850"/>
              </a:lnSpc>
            </a:pPr>
            <a:r>
              <a:rPr lang="en-US" sz="1900" spc="38">
                <a:solidFill>
                  <a:srgbClr val="FFFFFF"/>
                </a:solidFill>
                <a:latin typeface="Montserrat Bold"/>
                <a:ea typeface="Montserrat Bold"/>
                <a:cs typeface="Montserrat Bold"/>
                <a:sym typeface="Montserrat Bold"/>
              </a:rPr>
              <a:t>Insights:</a:t>
            </a:r>
          </a:p>
          <a:p>
            <a:pPr marL="410211" lvl="1" indent="-205106" algn="l">
              <a:lnSpc>
                <a:spcPts val="2850"/>
              </a:lnSpc>
              <a:buFont typeface="Arial"/>
              <a:buChar char="•"/>
            </a:pPr>
            <a:r>
              <a:rPr lang="en-US" sz="1900" spc="38">
                <a:solidFill>
                  <a:srgbClr val="FFFFFF"/>
                </a:solidFill>
                <a:latin typeface="Montserrat Bold"/>
                <a:ea typeface="Montserrat Bold"/>
                <a:cs typeface="Montserrat Bold"/>
                <a:sym typeface="Montserrat Bold"/>
              </a:rPr>
              <a:t>The demand for data science professionals is highest in industries that rely heavily on data-driven decision making.</a:t>
            </a:r>
          </a:p>
          <a:p>
            <a:pPr marL="410211" lvl="1" indent="-205106" algn="l">
              <a:lnSpc>
                <a:spcPts val="2850"/>
              </a:lnSpc>
              <a:buFont typeface="Arial"/>
              <a:buChar char="•"/>
            </a:pPr>
            <a:r>
              <a:rPr lang="en-US" sz="1900" spc="38">
                <a:solidFill>
                  <a:srgbClr val="FFFFFF"/>
                </a:solidFill>
                <a:latin typeface="Montserrat Bold"/>
                <a:ea typeface="Montserrat Bold"/>
                <a:cs typeface="Montserrat Bold"/>
                <a:sym typeface="Montserrat Bold"/>
              </a:rPr>
              <a:t>Job seekers with data science skills should focus on these industries for better job opportunities.</a:t>
            </a:r>
          </a:p>
          <a:p>
            <a:pPr algn="l">
              <a:lnSpc>
                <a:spcPts val="2850"/>
              </a:lnSpc>
            </a:pPr>
            <a:endParaRPr lang="en-US" sz="1900" spc="38">
              <a:solidFill>
                <a:srgbClr val="FFFFFF"/>
              </a:solidFill>
              <a:latin typeface="Montserrat Bold"/>
              <a:ea typeface="Montserrat Bold"/>
              <a:cs typeface="Montserrat Bold"/>
              <a:sym typeface="Montserrat Bold"/>
            </a:endParaRPr>
          </a:p>
        </p:txBody>
      </p:sp>
      <p:sp>
        <p:nvSpPr>
          <p:cNvPr id="9" name="Freeform 9"/>
          <p:cNvSpPr/>
          <p:nvPr/>
        </p:nvSpPr>
        <p:spPr>
          <a:xfrm>
            <a:off x="0" y="7864787"/>
            <a:ext cx="8848267" cy="2422213"/>
          </a:xfrm>
          <a:custGeom>
            <a:avLst/>
            <a:gdLst/>
            <a:ahLst/>
            <a:cxnLst/>
            <a:rect l="l" t="t" r="r" b="b"/>
            <a:pathLst>
              <a:path w="8848267" h="2422213">
                <a:moveTo>
                  <a:pt x="0" y="0"/>
                </a:moveTo>
                <a:lnTo>
                  <a:pt x="8848267" y="0"/>
                </a:lnTo>
                <a:lnTo>
                  <a:pt x="8848267" y="2422213"/>
                </a:lnTo>
                <a:lnTo>
                  <a:pt x="0" y="2422213"/>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1126</Words>
  <Application>Microsoft Office PowerPoint</Application>
  <PresentationFormat>Custom</PresentationFormat>
  <Paragraphs>133</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Montserrat Bold</vt:lpstr>
      <vt:lpstr>Montserrat Ultra-Bold</vt:lpstr>
      <vt:lpstr>Amsterdam Three</vt:lpstr>
      <vt:lpstr>Arial</vt:lpstr>
      <vt:lpstr>Calibri</vt:lpstr>
      <vt:lpstr>Garet Ultra-Bold</vt:lpstr>
      <vt:lpstr>Montserrat Ultra-Bold Italics</vt:lpstr>
      <vt:lpstr>League Spartan</vt:lpstr>
      <vt:lpstr>Montserrat</vt:lpstr>
      <vt:lpstr>Selima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Timeline Cycle Visual Charts Presentation in Blue White Teal Simple Style</dc:title>
  <dc:creator>Bhanu Raipally</dc:creator>
  <cp:lastModifiedBy>Bhanu Raipally</cp:lastModifiedBy>
  <cp:revision>3</cp:revision>
  <dcterms:created xsi:type="dcterms:W3CDTF">2006-08-16T00:00:00Z</dcterms:created>
  <dcterms:modified xsi:type="dcterms:W3CDTF">2024-07-03T06:42:50Z</dcterms:modified>
  <dc:identifier>DAGJywQzNTQ</dc:identifier>
</cp:coreProperties>
</file>